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89" r:id="rId32"/>
    <p:sldId id="290" r:id="rId33"/>
    <p:sldId id="291" r:id="rId34"/>
  </p:sldIdLst>
  <p:sldSz cx="24384000" cy="13716000"/>
  <p:notesSz cx="6858000" cy="9144000"/>
  <p:embeddedFontLst>
    <p:embeddedFont>
      <p:font typeface="Arial Black" panose="020B0A04020102020204" pitchFamily="34" charset="0"/>
      <p:regular r:id="rId36"/>
      <p:bold r:id="rId37"/>
    </p:embeddedFont>
    <p:embeddedFont>
      <p:font typeface="Helvetica Neue" panose="020B0604020202020204" charset="0"/>
      <p:regular r:id="rId38"/>
      <p:bold r:id="rId39"/>
      <p:italic r:id="rId40"/>
      <p:boldItalic r:id="rId41"/>
    </p:embeddedFont>
    <p:embeddedFont>
      <p:font typeface="Libre Baskerville" panose="020B0604020202020204" charset="0"/>
      <p:regular r:id="rId42"/>
      <p:bold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5/+sUXbsAHNpf3Hn6+i54m9bw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ce70053b6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ce70053b64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ce35d64eb8_0_61"/>
          <p:cNvSpPr txBox="1">
            <a:spLocks noGrp="1"/>
          </p:cNvSpPr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>
            <a:endParaRPr/>
          </a:p>
        </p:txBody>
      </p:sp>
      <p:sp>
        <p:nvSpPr>
          <p:cNvPr id="11" name="Google Shape;11;gce35d64eb8_0_61"/>
          <p:cNvSpPr txBox="1">
            <a:spLocks noGrp="1"/>
          </p:cNvSpPr>
          <p:nvPr>
            <p:ph type="subTitle" idx="1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2" name="Google Shape;12;gce35d64eb8_0_61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ce35d64eb8_0_96"/>
          <p:cNvSpPr txBox="1">
            <a:spLocks noGrp="1"/>
          </p:cNvSpPr>
          <p:nvPr>
            <p:ph type="title" hasCustomPrompt="1"/>
          </p:nvPr>
        </p:nvSpPr>
        <p:spPr>
          <a:xfrm>
            <a:off x="831200" y="2949667"/>
            <a:ext cx="22721700" cy="52359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46" name="Google Shape;46;gce35d64eb8_0_96"/>
          <p:cNvSpPr txBox="1">
            <a:spLocks noGrp="1"/>
          </p:cNvSpPr>
          <p:nvPr>
            <p:ph type="body" idx="1"/>
          </p:nvPr>
        </p:nvSpPr>
        <p:spPr>
          <a:xfrm>
            <a:off x="831200" y="8405933"/>
            <a:ext cx="22721700" cy="34689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ce35d64eb8_0_96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ce35d64eb8_0_100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podtytuł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e35d64eb8_0_102"/>
          <p:cNvSpPr txBox="1">
            <a:spLocks noGrp="1"/>
          </p:cNvSpPr>
          <p:nvPr>
            <p:ph type="title"/>
          </p:nvPr>
        </p:nvSpPr>
        <p:spPr>
          <a:xfrm>
            <a:off x="1473200" y="2120900"/>
            <a:ext cx="21437700" cy="53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10800"/>
              <a:buFont typeface="Libre Baskerville"/>
              <a:buNone/>
              <a:defRPr>
                <a:solidFill>
                  <a:srgbClr val="276D6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ce35d64eb8_0_102"/>
          <p:cNvSpPr txBox="1">
            <a:spLocks noGrp="1"/>
          </p:cNvSpPr>
          <p:nvPr>
            <p:ph type="body" idx="1"/>
          </p:nvPr>
        </p:nvSpPr>
        <p:spPr>
          <a:xfrm>
            <a:off x="1473200" y="7467600"/>
            <a:ext cx="21437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600"/>
              <a:buFont typeface="Arial"/>
              <a:buNone/>
              <a:defRPr sz="56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600"/>
              <a:buFont typeface="Arial"/>
              <a:buNone/>
              <a:defRPr sz="56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600"/>
              <a:buFont typeface="Arial"/>
              <a:buNone/>
              <a:defRPr sz="56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600"/>
              <a:buFont typeface="Arial"/>
              <a:buNone/>
              <a:defRPr sz="56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600"/>
              <a:buFont typeface="Arial"/>
              <a:buNone/>
              <a:defRPr sz="5600"/>
            </a:lvl5pPr>
            <a:lvl6pPr marL="2743200" lvl="5" indent="-285750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900"/>
              <a:buChar char="■"/>
              <a:defRPr/>
            </a:lvl6pPr>
            <a:lvl7pPr marL="3200400" lvl="6" indent="-285750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900"/>
              <a:buChar char="●"/>
              <a:defRPr/>
            </a:lvl7pPr>
            <a:lvl8pPr marL="3657600" lvl="7" indent="-285750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900"/>
              <a:buChar char="○"/>
              <a:defRPr/>
            </a:lvl8pPr>
            <a:lvl9pPr marL="4114800" lvl="8" indent="-285750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ce35d64eb8_0_102"/>
          <p:cNvSpPr txBox="1">
            <a:spLocks noGrp="1"/>
          </p:cNvSpPr>
          <p:nvPr>
            <p:ph type="sldNum" idx="12"/>
          </p:nvPr>
        </p:nvSpPr>
        <p:spPr>
          <a:xfrm>
            <a:off x="11937207" y="12865100"/>
            <a:ext cx="485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ęcie (poziomo)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e35d64eb8_0_106"/>
          <p:cNvSpPr>
            <a:spLocks noGrp="1"/>
          </p:cNvSpPr>
          <p:nvPr>
            <p:ph type="pic" idx="2"/>
          </p:nvPr>
        </p:nvSpPr>
        <p:spPr>
          <a:xfrm>
            <a:off x="3309982" y="33171"/>
            <a:ext cx="17747700" cy="11813100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Arial"/>
              <a:buChar char="•"/>
              <a:defRPr sz="5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Arial"/>
              <a:buChar char="•"/>
              <a:defRPr sz="5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Arial"/>
              <a:buChar char="•"/>
              <a:defRPr sz="5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Arial"/>
              <a:buChar char="•"/>
              <a:defRPr sz="5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Arial"/>
              <a:buChar char="•"/>
              <a:defRPr sz="5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Arial"/>
              <a:buChar char="•"/>
              <a:defRPr sz="5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Arial"/>
              <a:buChar char="•"/>
              <a:defRPr sz="5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Arial"/>
              <a:buChar char="•"/>
              <a:defRPr sz="5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Arial"/>
              <a:buChar char="•"/>
              <a:defRPr sz="5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gce35d64eb8_0_106"/>
          <p:cNvSpPr txBox="1">
            <a:spLocks noGrp="1"/>
          </p:cNvSpPr>
          <p:nvPr>
            <p:ph type="title"/>
          </p:nvPr>
        </p:nvSpPr>
        <p:spPr>
          <a:xfrm>
            <a:off x="1473200" y="10109200"/>
            <a:ext cx="214377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10800"/>
              <a:buFont typeface="Libre Baskerville"/>
              <a:buNone/>
              <a:defRPr>
                <a:solidFill>
                  <a:srgbClr val="276D6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ce35d64eb8_0_106"/>
          <p:cNvSpPr txBox="1">
            <a:spLocks noGrp="1"/>
          </p:cNvSpPr>
          <p:nvPr>
            <p:ph type="body" idx="1"/>
          </p:nvPr>
        </p:nvSpPr>
        <p:spPr>
          <a:xfrm>
            <a:off x="1473200" y="11823700"/>
            <a:ext cx="214377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600"/>
              <a:buFont typeface="Arial"/>
              <a:buNone/>
              <a:defRPr sz="56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600"/>
              <a:buFont typeface="Arial"/>
              <a:buNone/>
              <a:defRPr sz="56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600"/>
              <a:buFont typeface="Arial"/>
              <a:buNone/>
              <a:defRPr sz="56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600"/>
              <a:buFont typeface="Arial"/>
              <a:buNone/>
              <a:defRPr sz="56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600"/>
              <a:buFont typeface="Arial"/>
              <a:buNone/>
              <a:defRPr sz="5600"/>
            </a:lvl5pPr>
            <a:lvl6pPr marL="2743200" lvl="5" indent="-285750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900"/>
              <a:buChar char="■"/>
              <a:defRPr/>
            </a:lvl6pPr>
            <a:lvl7pPr marL="3200400" lvl="6" indent="-285750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900"/>
              <a:buChar char="●"/>
              <a:defRPr/>
            </a:lvl7pPr>
            <a:lvl8pPr marL="3657600" lvl="7" indent="-285750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900"/>
              <a:buChar char="○"/>
              <a:defRPr/>
            </a:lvl8pPr>
            <a:lvl9pPr marL="4114800" lvl="8" indent="-285750" algn="l" rtl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>
                <a:srgbClr val="5E5E5E"/>
              </a:buClr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gce35d64eb8_0_106"/>
          <p:cNvSpPr txBox="1">
            <a:spLocks noGrp="1"/>
          </p:cNvSpPr>
          <p:nvPr>
            <p:ph type="sldNum" idx="12"/>
          </p:nvPr>
        </p:nvSpPr>
        <p:spPr>
          <a:xfrm>
            <a:off x="11937207" y="12839700"/>
            <a:ext cx="485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— na środku">
  <p:cSld name="Tytuł — na środku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e35d64eb8_0_111"/>
          <p:cNvSpPr txBox="1">
            <a:spLocks noGrp="1"/>
          </p:cNvSpPr>
          <p:nvPr>
            <p:ph type="title"/>
          </p:nvPr>
        </p:nvSpPr>
        <p:spPr>
          <a:xfrm>
            <a:off x="1473200" y="5143500"/>
            <a:ext cx="214377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36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ce35d64eb8_0_111"/>
          <p:cNvSpPr txBox="1">
            <a:spLocks noGrp="1"/>
          </p:cNvSpPr>
          <p:nvPr>
            <p:ph type="sldNum" idx="12"/>
          </p:nvPr>
        </p:nvSpPr>
        <p:spPr>
          <a:xfrm>
            <a:off x="11937207" y="12865100"/>
            <a:ext cx="485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7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ce35d64eb8_0_65"/>
          <p:cNvSpPr txBox="1">
            <a:spLocks noGrp="1"/>
          </p:cNvSpPr>
          <p:nvPr>
            <p:ph type="title"/>
          </p:nvPr>
        </p:nvSpPr>
        <p:spPr>
          <a:xfrm>
            <a:off x="831200" y="5735600"/>
            <a:ext cx="22721700" cy="2244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15" name="Google Shape;15;gce35d64eb8_0_65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ce35d64eb8_0_68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ce35d64eb8_0_68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ce35d64eb8_0_68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ce35d64eb8_0_72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ce35d64eb8_0_72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3" name="Google Shape;23;gce35d64eb8_0_72"/>
          <p:cNvSpPr txBox="1">
            <a:spLocks noGrp="1"/>
          </p:cNvSpPr>
          <p:nvPr>
            <p:ph type="body" idx="2"/>
          </p:nvPr>
        </p:nvSpPr>
        <p:spPr>
          <a:xfrm>
            <a:off x="128864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4" name="Google Shape;24;gce35d64eb8_0_7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ce35d64eb8_0_77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ce35d64eb8_0_7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ce35d64eb8_0_80"/>
          <p:cNvSpPr txBox="1">
            <a:spLocks noGrp="1"/>
          </p:cNvSpPr>
          <p:nvPr>
            <p:ph type="title"/>
          </p:nvPr>
        </p:nvSpPr>
        <p:spPr>
          <a:xfrm>
            <a:off x="831200" y="1481600"/>
            <a:ext cx="7488000" cy="20151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0" name="Google Shape;30;gce35d64eb8_0_80"/>
          <p:cNvSpPr txBox="1">
            <a:spLocks noGrp="1"/>
          </p:cNvSpPr>
          <p:nvPr>
            <p:ph type="body" idx="1"/>
          </p:nvPr>
        </p:nvSpPr>
        <p:spPr>
          <a:xfrm>
            <a:off x="831200" y="3705600"/>
            <a:ext cx="7488000" cy="8478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31" name="Google Shape;31;gce35d64eb8_0_80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ce35d64eb8_0_84"/>
          <p:cNvSpPr txBox="1">
            <a:spLocks noGrp="1"/>
          </p:cNvSpPr>
          <p:nvPr>
            <p:ph type="title"/>
          </p:nvPr>
        </p:nvSpPr>
        <p:spPr>
          <a:xfrm>
            <a:off x="1307333" y="1200400"/>
            <a:ext cx="16980900" cy="10908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endParaRPr/>
          </a:p>
        </p:txBody>
      </p:sp>
      <p:sp>
        <p:nvSpPr>
          <p:cNvPr id="34" name="Google Shape;34;gce35d64eb8_0_84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ce35d64eb8_0_87"/>
          <p:cNvSpPr/>
          <p:nvPr/>
        </p:nvSpPr>
        <p:spPr>
          <a:xfrm>
            <a:off x="12192000" y="-333"/>
            <a:ext cx="12192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ce35d64eb8_0_87"/>
          <p:cNvSpPr txBox="1">
            <a:spLocks noGrp="1"/>
          </p:cNvSpPr>
          <p:nvPr>
            <p:ph type="title"/>
          </p:nvPr>
        </p:nvSpPr>
        <p:spPr>
          <a:xfrm>
            <a:off x="708000" y="3288467"/>
            <a:ext cx="10787100" cy="39528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>
            <a:endParaRPr/>
          </a:p>
        </p:txBody>
      </p:sp>
      <p:sp>
        <p:nvSpPr>
          <p:cNvPr id="38" name="Google Shape;38;gce35d64eb8_0_87"/>
          <p:cNvSpPr txBox="1">
            <a:spLocks noGrp="1"/>
          </p:cNvSpPr>
          <p:nvPr>
            <p:ph type="subTitle" idx="1"/>
          </p:nvPr>
        </p:nvSpPr>
        <p:spPr>
          <a:xfrm>
            <a:off x="708000" y="7474867"/>
            <a:ext cx="10787100" cy="32937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gce35d64eb8_0_87"/>
          <p:cNvSpPr txBox="1">
            <a:spLocks noGrp="1"/>
          </p:cNvSpPr>
          <p:nvPr>
            <p:ph type="body" idx="2"/>
          </p:nvPr>
        </p:nvSpPr>
        <p:spPr>
          <a:xfrm>
            <a:off x="13172000" y="1930867"/>
            <a:ext cx="10232100" cy="98535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ce35d64eb8_0_8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ce35d64eb8_0_93"/>
          <p:cNvSpPr txBox="1">
            <a:spLocks noGrp="1"/>
          </p:cNvSpPr>
          <p:nvPr>
            <p:ph type="body" idx="1"/>
          </p:nvPr>
        </p:nvSpPr>
        <p:spPr>
          <a:xfrm>
            <a:off x="831200" y="11281533"/>
            <a:ext cx="15996900" cy="1613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ce35d64eb8_0_93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ce35d64eb8_0_57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ce35d64eb8_0_57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1pPr>
            <a:lvl2pPr marL="914400" lvl="1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2pPr>
            <a:lvl3pPr marL="1371600" lvl="2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3pPr>
            <a:lvl4pPr marL="1828800" lvl="3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4pPr>
            <a:lvl5pPr marL="2286000" lvl="4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5pPr>
            <a:lvl6pPr marL="2743200" lvl="5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6pPr>
            <a:lvl7pPr marL="3200400" lvl="6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7pPr>
            <a:lvl8pPr marL="3657600" lvl="7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8pPr>
            <a:lvl9pPr marL="4114800" lvl="8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ce35d64eb8_0_5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r">
              <a:buNone/>
              <a:defRPr sz="2700">
                <a:solidFill>
                  <a:schemeClr val="dk2"/>
                </a:solidFill>
              </a:defRPr>
            </a:lvl1pPr>
            <a:lvl2pPr lvl="1" algn="r">
              <a:buNone/>
              <a:defRPr sz="2700">
                <a:solidFill>
                  <a:schemeClr val="dk2"/>
                </a:solidFill>
              </a:defRPr>
            </a:lvl2pPr>
            <a:lvl3pPr lvl="2" algn="r">
              <a:buNone/>
              <a:defRPr sz="2700">
                <a:solidFill>
                  <a:schemeClr val="dk2"/>
                </a:solidFill>
              </a:defRPr>
            </a:lvl3pPr>
            <a:lvl4pPr lvl="3" algn="r">
              <a:buNone/>
              <a:defRPr sz="2700">
                <a:solidFill>
                  <a:schemeClr val="dk2"/>
                </a:solidFill>
              </a:defRPr>
            </a:lvl4pPr>
            <a:lvl5pPr lvl="4" algn="r">
              <a:buNone/>
              <a:defRPr sz="2700">
                <a:solidFill>
                  <a:schemeClr val="dk2"/>
                </a:solidFill>
              </a:defRPr>
            </a:lvl5pPr>
            <a:lvl6pPr lvl="5" algn="r">
              <a:buNone/>
              <a:defRPr sz="2700">
                <a:solidFill>
                  <a:schemeClr val="dk2"/>
                </a:solidFill>
              </a:defRPr>
            </a:lvl6pPr>
            <a:lvl7pPr lvl="6" algn="r">
              <a:buNone/>
              <a:defRPr sz="2700">
                <a:solidFill>
                  <a:schemeClr val="dk2"/>
                </a:solidFill>
              </a:defRPr>
            </a:lvl7pPr>
            <a:lvl8pPr lvl="7" algn="r">
              <a:buNone/>
              <a:defRPr sz="2700">
                <a:solidFill>
                  <a:schemeClr val="dk2"/>
                </a:solidFill>
              </a:defRPr>
            </a:lvl8pPr>
            <a:lvl9pPr lvl="8" algn="r">
              <a:buNone/>
              <a:defRPr sz="27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31.jp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7.pn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"/>
          <p:cNvSpPr txBox="1">
            <a:spLocks noGrp="1"/>
          </p:cNvSpPr>
          <p:nvPr>
            <p:ph type="ctrTitle" idx="4294967295"/>
          </p:nvPr>
        </p:nvSpPr>
        <p:spPr>
          <a:xfrm>
            <a:off x="5812325" y="2834000"/>
            <a:ext cx="15626700" cy="23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10497"/>
              <a:buFont typeface="Libre Baskerville"/>
              <a:buNone/>
            </a:pPr>
            <a:r>
              <a:rPr lang="en-US" sz="18100" b="1" i="0" u="none" strike="noStrike" cap="none">
                <a:solidFill>
                  <a:srgbClr val="45818E"/>
                </a:solidFill>
              </a:rPr>
              <a:t>DZIEŃ ZIEMI</a:t>
            </a:r>
            <a:endParaRPr sz="5600">
              <a:solidFill>
                <a:srgbClr val="45818E"/>
              </a:solidFill>
            </a:endParaRPr>
          </a:p>
        </p:txBody>
      </p:sp>
      <p:sp>
        <p:nvSpPr>
          <p:cNvPr id="68" name="Google Shape;68;p1"/>
          <p:cNvSpPr txBox="1">
            <a:spLocks noGrp="1"/>
          </p:cNvSpPr>
          <p:nvPr>
            <p:ph type="subTitle" idx="4294967295"/>
          </p:nvPr>
        </p:nvSpPr>
        <p:spPr>
          <a:xfrm>
            <a:off x="10020863" y="5710894"/>
            <a:ext cx="72096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25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0"/>
              <a:buFont typeface="Arial"/>
              <a:buNone/>
            </a:pPr>
            <a:r>
              <a:rPr lang="en-US" sz="8100" i="0" u="none" strike="noStrike" cap="none">
                <a:solidFill>
                  <a:srgbClr val="E06666"/>
                </a:solidFill>
                <a:latin typeface="Arial Black"/>
                <a:ea typeface="Arial Black"/>
                <a:cs typeface="Arial Black"/>
                <a:sym typeface="Arial Black"/>
              </a:rPr>
              <a:t>22 kwietnia</a:t>
            </a:r>
            <a:endParaRPr sz="2900">
              <a:solidFill>
                <a:srgbClr val="E0666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1"/>
          <p:cNvPicPr preferRelativeResize="0"/>
          <p:nvPr/>
        </p:nvPicPr>
        <p:blipFill rotWithShape="1">
          <a:blip r:embed="rId3">
            <a:alphaModFix amt="32000"/>
          </a:blip>
          <a:srcRect l="7217" r="3893"/>
          <a:stretch/>
        </p:blipFill>
        <p:spPr>
          <a:xfrm>
            <a:off x="0" y="25"/>
            <a:ext cx="24384000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1"/>
          <p:cNvPicPr preferRelativeResize="0"/>
          <p:nvPr/>
        </p:nvPicPr>
        <p:blipFill>
          <a:blip r:embed="rId4">
            <a:alphaModFix amt="31000"/>
          </a:blip>
          <a:stretch>
            <a:fillRect/>
          </a:stretch>
        </p:blipFill>
        <p:spPr>
          <a:xfrm>
            <a:off x="0" y="0"/>
            <a:ext cx="24384000" cy="688181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 txBox="1">
            <a:spLocks noGrp="1"/>
          </p:cNvSpPr>
          <p:nvPr>
            <p:ph type="title" idx="4294967295"/>
          </p:nvPr>
        </p:nvSpPr>
        <p:spPr>
          <a:xfrm>
            <a:off x="1647150" y="2282424"/>
            <a:ext cx="206484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pl-PL" sz="5000" b="1" i="0" u="none" strike="noStrike" cap="none" dirty="0"/>
              <a:t>CZŁOWIEK ZAŚMIECA ZIEMIĘ I NIE SEGREGUJE ODPADÓW</a:t>
            </a:r>
            <a:endParaRPr lang="pl-PL" sz="5000" b="1" dirty="0"/>
          </a:p>
        </p:txBody>
      </p:sp>
      <p:sp>
        <p:nvSpPr>
          <p:cNvPr id="177" name="Google Shape;177;p11"/>
          <p:cNvSpPr txBox="1"/>
          <p:nvPr/>
        </p:nvSpPr>
        <p:spPr>
          <a:xfrm>
            <a:off x="8104251" y="11499633"/>
            <a:ext cx="81756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</a:pPr>
            <a:endParaRPr/>
          </a:p>
        </p:txBody>
      </p:sp>
      <p:pic>
        <p:nvPicPr>
          <p:cNvPr id="178" name="Google Shape;17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4925" y="4490438"/>
            <a:ext cx="9054451" cy="5923126"/>
          </a:xfrm>
          <a:prstGeom prst="rect">
            <a:avLst/>
          </a:prstGeom>
          <a:noFill/>
          <a:ln>
            <a:noFill/>
          </a:ln>
          <a:effectLst>
            <a:outerShdw blurRad="314325" dist="104775" dir="5400000" algn="bl" rotWithShape="0">
              <a:srgbClr val="000000">
                <a:alpha val="56000"/>
              </a:srgbClr>
            </a:outerShdw>
          </a:effectLst>
        </p:spPr>
      </p:pic>
      <p:pic>
        <p:nvPicPr>
          <p:cNvPr id="179" name="Google Shape;179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02725" y="4490437"/>
            <a:ext cx="9054449" cy="6034815"/>
          </a:xfrm>
          <a:prstGeom prst="rect">
            <a:avLst/>
          </a:prstGeom>
          <a:noFill/>
          <a:ln>
            <a:noFill/>
          </a:ln>
          <a:effectLst>
            <a:outerShdw blurRad="314325" dist="104775" dir="5400000" algn="bl" rotWithShape="0">
              <a:srgbClr val="000000">
                <a:alpha val="56000"/>
              </a:srgbClr>
            </a:outerShdw>
          </a:effectLst>
        </p:spPr>
      </p:pic>
      <p:pic>
        <p:nvPicPr>
          <p:cNvPr id="180" name="Google Shape;180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1">
            <a:off x="19951737" y="9146313"/>
            <a:ext cx="1756426" cy="15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124424">
            <a:off x="2049012" y="4113888"/>
            <a:ext cx="1756426" cy="158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2"/>
          <p:cNvPicPr preferRelativeResize="0"/>
          <p:nvPr/>
        </p:nvPicPr>
        <p:blipFill rotWithShape="1">
          <a:blip r:embed="rId3">
            <a:alphaModFix amt="47000"/>
          </a:blip>
          <a:srcRect l="7235" r="2876"/>
          <a:stretch/>
        </p:blipFill>
        <p:spPr>
          <a:xfrm>
            <a:off x="0" y="76200"/>
            <a:ext cx="24384000" cy="1356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2"/>
          <p:cNvSpPr txBox="1">
            <a:spLocks noGrp="1"/>
          </p:cNvSpPr>
          <p:nvPr>
            <p:ph type="title" idx="4294967295"/>
          </p:nvPr>
        </p:nvSpPr>
        <p:spPr>
          <a:xfrm>
            <a:off x="1196725" y="2206686"/>
            <a:ext cx="214377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pl-PL" sz="5000" b="1" i="0" u="none" strike="noStrike" cap="none" dirty="0">
                <a:solidFill>
                  <a:srgbClr val="276D6D"/>
                </a:solidFill>
              </a:rPr>
              <a:t>PŁYWA TANKOWCAMI PO MORZACH I OCEANACH,                                CZĘSTO ZATRUWAJĄC WODĘ</a:t>
            </a:r>
            <a:endParaRPr lang="pl-PL" sz="5000" dirty="0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88" name="Google Shape;18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7325" y="4489738"/>
            <a:ext cx="9359419" cy="7019557"/>
          </a:xfrm>
          <a:prstGeom prst="rect">
            <a:avLst/>
          </a:prstGeom>
          <a:noFill/>
          <a:ln>
            <a:noFill/>
          </a:ln>
          <a:effectLst>
            <a:outerShdw blurRad="400050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9" name="Google Shape;18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94355" y="4489744"/>
            <a:ext cx="10537570" cy="7019568"/>
          </a:xfrm>
          <a:prstGeom prst="rect">
            <a:avLst/>
          </a:prstGeom>
          <a:noFill/>
          <a:ln>
            <a:noFill/>
          </a:ln>
          <a:effectLst>
            <a:outerShdw blurRad="400050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0" name="Google Shape;190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124424">
            <a:off x="1497437" y="4113888"/>
            <a:ext cx="1756426" cy="15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811912">
            <a:off x="21396487" y="10260162"/>
            <a:ext cx="1756426" cy="158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3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3"/>
          <p:cNvSpPr txBox="1">
            <a:spLocks noGrp="1"/>
          </p:cNvSpPr>
          <p:nvPr>
            <p:ph type="title" idx="4294967295"/>
          </p:nvPr>
        </p:nvSpPr>
        <p:spPr>
          <a:xfrm>
            <a:off x="4866968" y="2503049"/>
            <a:ext cx="13267582" cy="103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pl-PL" sz="5000" b="1" i="0" u="none" strike="noStrike" cap="none" dirty="0">
                <a:solidFill>
                  <a:srgbClr val="000000"/>
                </a:solidFill>
              </a:rPr>
              <a:t>ZATRUWA POWIETRZE DYMAMI I SPALINAMI</a:t>
            </a:r>
            <a:endParaRPr lang="pl-PL" b="1" dirty="0">
              <a:solidFill>
                <a:srgbClr val="000000"/>
              </a:solidFill>
            </a:endParaRPr>
          </a:p>
        </p:txBody>
      </p:sp>
      <p:pic>
        <p:nvPicPr>
          <p:cNvPr id="199" name="Google Shape;19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725" y="4816485"/>
            <a:ext cx="7595520" cy="4951175"/>
          </a:xfrm>
          <a:prstGeom prst="rect">
            <a:avLst/>
          </a:prstGeom>
          <a:noFill/>
          <a:ln>
            <a:noFill/>
          </a:ln>
          <a:effectLst>
            <a:outerShdw blurRad="185738" dist="85725" dir="5400000" algn="bl" rotWithShape="0">
              <a:srgbClr val="000000">
                <a:alpha val="52999"/>
              </a:srgbClr>
            </a:outerShdw>
          </a:effectLst>
        </p:spPr>
      </p:pic>
      <p:pic>
        <p:nvPicPr>
          <p:cNvPr id="200" name="Google Shape;20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1187" y="4816486"/>
            <a:ext cx="7428557" cy="4951172"/>
          </a:xfrm>
          <a:prstGeom prst="rect">
            <a:avLst/>
          </a:prstGeom>
          <a:noFill/>
          <a:ln>
            <a:noFill/>
          </a:ln>
          <a:effectLst>
            <a:outerShdw blurRad="185738" dist="85725" dir="5400000" algn="bl" rotWithShape="0">
              <a:srgbClr val="000000">
                <a:alpha val="52999"/>
              </a:srgbClr>
            </a:outerShdw>
          </a:effectLst>
        </p:spPr>
      </p:pic>
      <p:pic>
        <p:nvPicPr>
          <p:cNvPr id="201" name="Google Shape;20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34706" y="4814675"/>
            <a:ext cx="7428567" cy="4954800"/>
          </a:xfrm>
          <a:prstGeom prst="rect">
            <a:avLst/>
          </a:prstGeom>
          <a:noFill/>
          <a:ln>
            <a:noFill/>
          </a:ln>
          <a:effectLst>
            <a:outerShdw blurRad="185738" dist="85725" dir="5400000" algn="bl" rotWithShape="0">
              <a:srgbClr val="000000">
                <a:alpha val="52999"/>
              </a:srgbClr>
            </a:outerShdw>
          </a:effectLst>
        </p:spPr>
      </p:pic>
      <p:pic>
        <p:nvPicPr>
          <p:cNvPr id="202" name="Google Shape;20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399999">
            <a:off x="22644969" y="8801426"/>
            <a:ext cx="1505458" cy="136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856396">
            <a:off x="219294" y="4394076"/>
            <a:ext cx="1505459" cy="1361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5"/>
          <p:cNvPicPr preferRelativeResize="0"/>
          <p:nvPr/>
        </p:nvPicPr>
        <p:blipFill rotWithShape="1">
          <a:blip r:embed="rId3">
            <a:alphaModFix amt="26000"/>
          </a:blip>
          <a:srcRect t="12095"/>
          <a:stretch/>
        </p:blipFill>
        <p:spPr>
          <a:xfrm>
            <a:off x="-5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5"/>
          <p:cNvSpPr txBox="1">
            <a:spLocks noGrp="1"/>
          </p:cNvSpPr>
          <p:nvPr>
            <p:ph type="title" idx="4294967295"/>
          </p:nvPr>
        </p:nvSpPr>
        <p:spPr>
          <a:xfrm>
            <a:off x="5821500" y="1216025"/>
            <a:ext cx="127410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0000"/>
              <a:buFont typeface="Libre Baskerville"/>
              <a:buNone/>
            </a:pPr>
            <a:r>
              <a:rPr lang="en-US" sz="5000" b="1">
                <a:solidFill>
                  <a:srgbClr val="276D6D"/>
                </a:solidFill>
              </a:rPr>
              <a:t>WYCINA LASY</a:t>
            </a:r>
            <a:endParaRPr sz="5000" b="1"/>
          </a:p>
        </p:txBody>
      </p:sp>
      <p:pic>
        <p:nvPicPr>
          <p:cNvPr id="223" name="Google Shape;22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913" y="2642375"/>
            <a:ext cx="7232072" cy="4823728"/>
          </a:xfrm>
          <a:prstGeom prst="rect">
            <a:avLst/>
          </a:prstGeom>
          <a:noFill/>
          <a:ln>
            <a:noFill/>
          </a:ln>
          <a:effectLst>
            <a:outerShdw blurRad="214313" dist="104775" dir="5400000" algn="bl" rotWithShape="0">
              <a:srgbClr val="000000">
                <a:alpha val="58000"/>
              </a:srgbClr>
            </a:outerShdw>
          </a:effectLst>
        </p:spPr>
      </p:pic>
      <p:pic>
        <p:nvPicPr>
          <p:cNvPr id="224" name="Google Shape;22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53513" y="2642375"/>
            <a:ext cx="7232072" cy="4823718"/>
          </a:xfrm>
          <a:prstGeom prst="rect">
            <a:avLst/>
          </a:prstGeom>
          <a:noFill/>
          <a:ln>
            <a:noFill/>
          </a:ln>
          <a:effectLst>
            <a:outerShdw blurRad="214313" dist="104775" dir="5400000" algn="bl" rotWithShape="0">
              <a:srgbClr val="000000">
                <a:alpha val="58000"/>
              </a:srgbClr>
            </a:outerShdw>
          </a:effectLst>
        </p:spPr>
      </p:pic>
      <p:pic>
        <p:nvPicPr>
          <p:cNvPr id="225" name="Google Shape;22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4912" y="7719172"/>
            <a:ext cx="7232074" cy="4821357"/>
          </a:xfrm>
          <a:prstGeom prst="rect">
            <a:avLst/>
          </a:prstGeom>
          <a:noFill/>
          <a:ln>
            <a:noFill/>
          </a:ln>
          <a:effectLst>
            <a:outerShdw blurRad="214313" dist="104775" dir="5400000" algn="bl" rotWithShape="0">
              <a:srgbClr val="000000">
                <a:alpha val="58000"/>
              </a:srgbClr>
            </a:outerShdw>
          </a:effectLst>
        </p:spPr>
      </p:pic>
      <p:pic>
        <p:nvPicPr>
          <p:cNvPr id="226" name="Google Shape;22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53506" y="7719169"/>
            <a:ext cx="7235582" cy="4823731"/>
          </a:xfrm>
          <a:prstGeom prst="rect">
            <a:avLst/>
          </a:prstGeom>
          <a:noFill/>
          <a:ln>
            <a:noFill/>
          </a:ln>
          <a:effectLst>
            <a:outerShdw blurRad="214313" dist="104775" dir="5400000" algn="bl" rotWithShape="0">
              <a:srgbClr val="000000">
                <a:alpha val="58000"/>
              </a:srgbClr>
            </a:outerShdw>
          </a:effectLst>
        </p:spPr>
      </p:pic>
      <p:pic>
        <p:nvPicPr>
          <p:cNvPr id="227" name="Google Shape;22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618848">
            <a:off x="4558419" y="2371576"/>
            <a:ext cx="1505459" cy="13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213836">
            <a:off x="18530394" y="11545601"/>
            <a:ext cx="1505459" cy="1361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6"/>
          <p:cNvPicPr preferRelativeResize="0"/>
          <p:nvPr/>
        </p:nvPicPr>
        <p:blipFill rotWithShape="1">
          <a:blip r:embed="rId3">
            <a:alphaModFix amt="26000"/>
          </a:blip>
          <a:srcRect t="12095"/>
          <a:stretch/>
        </p:blipFill>
        <p:spPr>
          <a:xfrm>
            <a:off x="-5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6"/>
          <p:cNvSpPr txBox="1">
            <a:spLocks noGrp="1"/>
          </p:cNvSpPr>
          <p:nvPr>
            <p:ph type="title" idx="4294967295"/>
          </p:nvPr>
        </p:nvSpPr>
        <p:spPr>
          <a:xfrm>
            <a:off x="1196725" y="1326349"/>
            <a:ext cx="2143770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0000"/>
              <a:buFont typeface="Libre Baskerville"/>
              <a:buNone/>
            </a:pPr>
            <a:r>
              <a:rPr lang="en-US" sz="5000" b="1">
                <a:solidFill>
                  <a:srgbClr val="276D6D"/>
                </a:solidFill>
              </a:rPr>
              <a:t>NISZCZY ROŚLINY</a:t>
            </a:r>
            <a:endParaRPr b="1"/>
          </a:p>
        </p:txBody>
      </p:sp>
      <p:pic>
        <p:nvPicPr>
          <p:cNvPr id="235" name="Google Shape;23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725" y="3321163"/>
            <a:ext cx="10566293" cy="707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05736" y="3321164"/>
            <a:ext cx="10961640" cy="707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18848">
            <a:off x="623794" y="2996701"/>
            <a:ext cx="1505459" cy="13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213836">
            <a:off x="10732369" y="9376026"/>
            <a:ext cx="1505459" cy="13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18848">
            <a:off x="11737669" y="2990489"/>
            <a:ext cx="1505459" cy="13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213836">
            <a:off x="21846244" y="9369813"/>
            <a:ext cx="1505459" cy="1361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7"/>
          <p:cNvPicPr preferRelativeResize="0"/>
          <p:nvPr/>
        </p:nvPicPr>
        <p:blipFill rotWithShape="1">
          <a:blip r:embed="rId3">
            <a:alphaModFix/>
          </a:blip>
          <a:srcRect l="1418" r="1428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7"/>
          <p:cNvSpPr txBox="1">
            <a:spLocks noGrp="1"/>
          </p:cNvSpPr>
          <p:nvPr>
            <p:ph type="title"/>
          </p:nvPr>
        </p:nvSpPr>
        <p:spPr>
          <a:xfrm>
            <a:off x="1196725" y="1449300"/>
            <a:ext cx="214377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4500"/>
              <a:buFont typeface="Libre Baskerville"/>
              <a:buNone/>
            </a:pPr>
            <a:r>
              <a:rPr lang="en-US" sz="5500" b="1">
                <a:solidFill>
                  <a:srgbClr val="7FB030"/>
                </a:solidFill>
              </a:rPr>
              <a:t>JAK MOŻEMY POMÓC NASZEJ PLANECIE?</a:t>
            </a:r>
            <a:endParaRPr sz="7750" b="1">
              <a:solidFill>
                <a:srgbClr val="7FB030"/>
              </a:solidFill>
            </a:endParaRPr>
          </a:p>
        </p:txBody>
      </p:sp>
      <p:sp>
        <p:nvSpPr>
          <p:cNvPr id="247" name="Google Shape;247;p17"/>
          <p:cNvSpPr txBox="1"/>
          <p:nvPr/>
        </p:nvSpPr>
        <p:spPr>
          <a:xfrm>
            <a:off x="7579042" y="11499633"/>
            <a:ext cx="9225916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(grafika człowieka wyciągającego ręce do planety Ziemia)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8"/>
          <p:cNvPicPr preferRelativeResize="0"/>
          <p:nvPr/>
        </p:nvPicPr>
        <p:blipFill rotWithShape="1">
          <a:blip r:embed="rId3">
            <a:alphaModFix/>
          </a:blip>
          <a:srcRect l="2373" r="3446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8"/>
          <p:cNvSpPr txBox="1">
            <a:spLocks noGrp="1"/>
          </p:cNvSpPr>
          <p:nvPr>
            <p:ph type="title" idx="4294967295"/>
          </p:nvPr>
        </p:nvSpPr>
        <p:spPr>
          <a:xfrm>
            <a:off x="5756475" y="1448625"/>
            <a:ext cx="120729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>
                <a:solidFill>
                  <a:srgbClr val="990000"/>
                </a:solidFill>
              </a:rPr>
              <a:t>SEGREGUJĄC ODPADY</a:t>
            </a:r>
            <a:endParaRPr b="1">
              <a:solidFill>
                <a:srgbClr val="990000"/>
              </a:solidFill>
            </a:endParaRPr>
          </a:p>
        </p:txBody>
      </p:sp>
      <p:pic>
        <p:nvPicPr>
          <p:cNvPr id="255" name="Google Shape;255;p18"/>
          <p:cNvPicPr preferRelativeResize="0"/>
          <p:nvPr/>
        </p:nvPicPr>
        <p:blipFill rotWithShape="1">
          <a:blip r:embed="rId4">
            <a:alphaModFix/>
          </a:blip>
          <a:srcRect l="10071"/>
          <a:stretch/>
        </p:blipFill>
        <p:spPr>
          <a:xfrm>
            <a:off x="2214550" y="3372350"/>
            <a:ext cx="12072822" cy="8947718"/>
          </a:xfrm>
          <a:prstGeom prst="rect">
            <a:avLst/>
          </a:prstGeom>
          <a:noFill/>
          <a:ln>
            <a:noFill/>
          </a:ln>
          <a:effectLst>
            <a:outerShdw blurRad="285750" dist="85725" dir="5400000" algn="bl" rotWithShape="0">
              <a:srgbClr val="000000">
                <a:alpha val="54000"/>
              </a:srgbClr>
            </a:outerShdw>
          </a:effectLst>
        </p:spPr>
      </p:pic>
      <p:pic>
        <p:nvPicPr>
          <p:cNvPr id="256" name="Google Shape;25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62741" y="3372350"/>
            <a:ext cx="7606733" cy="3989075"/>
          </a:xfrm>
          <a:prstGeom prst="rect">
            <a:avLst/>
          </a:prstGeom>
          <a:noFill/>
          <a:ln>
            <a:noFill/>
          </a:ln>
          <a:effectLst>
            <a:outerShdw blurRad="285750" dist="85725" dir="5400000" algn="bl" rotWithShape="0">
              <a:srgbClr val="000000">
                <a:alpha val="54000"/>
              </a:srgbClr>
            </a:outerShdw>
          </a:effectLst>
        </p:spPr>
      </p:pic>
      <p:pic>
        <p:nvPicPr>
          <p:cNvPr id="257" name="Google Shape;25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62741" y="7625296"/>
            <a:ext cx="7606733" cy="4694780"/>
          </a:xfrm>
          <a:prstGeom prst="rect">
            <a:avLst/>
          </a:prstGeom>
          <a:noFill/>
          <a:ln>
            <a:noFill/>
          </a:ln>
          <a:effectLst>
            <a:outerShdw blurRad="285750" dist="85725" dir="5400000" algn="bl" rotWithShape="0">
              <a:srgbClr val="000000">
                <a:alpha val="54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9"/>
          <p:cNvPicPr preferRelativeResize="0"/>
          <p:nvPr/>
        </p:nvPicPr>
        <p:blipFill rotWithShape="1">
          <a:blip r:embed="rId3">
            <a:alphaModFix amt="41000"/>
          </a:blip>
          <a:srcRect t="5264" b="1224"/>
          <a:stretch/>
        </p:blipFill>
        <p:spPr>
          <a:xfrm>
            <a:off x="0" y="0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9"/>
          <p:cNvSpPr txBox="1">
            <a:spLocks noGrp="1"/>
          </p:cNvSpPr>
          <p:nvPr>
            <p:ph type="title" idx="4294967295"/>
          </p:nvPr>
        </p:nvSpPr>
        <p:spPr>
          <a:xfrm>
            <a:off x="1473150" y="2245650"/>
            <a:ext cx="214377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/>
              <a:t>OSZCZĘDZAJĄC WODĘ</a:t>
            </a:r>
            <a:endParaRPr b="1"/>
          </a:p>
        </p:txBody>
      </p:sp>
      <p:pic>
        <p:nvPicPr>
          <p:cNvPr id="264" name="Google Shape;2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5125" y="4429150"/>
            <a:ext cx="11358480" cy="5976725"/>
          </a:xfrm>
          <a:prstGeom prst="rect">
            <a:avLst/>
          </a:prstGeom>
          <a:noFill/>
          <a:ln>
            <a:noFill/>
          </a:ln>
          <a:effectLst>
            <a:outerShdw blurRad="171450" dist="571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5" name="Google Shape;26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01587" y="4429152"/>
            <a:ext cx="8967286" cy="5976724"/>
          </a:xfrm>
          <a:prstGeom prst="rect">
            <a:avLst/>
          </a:prstGeom>
          <a:noFill/>
          <a:ln>
            <a:noFill/>
          </a:ln>
          <a:effectLst>
            <a:outerShdw blurRad="171450" dist="571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0"/>
          <p:cNvPicPr preferRelativeResize="0"/>
          <p:nvPr/>
        </p:nvPicPr>
        <p:blipFill rotWithShape="1">
          <a:blip r:embed="rId3">
            <a:alphaModFix/>
          </a:blip>
          <a:srcRect l="2128" r="3682" b="4361"/>
          <a:stretch/>
        </p:blipFill>
        <p:spPr>
          <a:xfrm>
            <a:off x="0" y="25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0"/>
          <p:cNvSpPr txBox="1">
            <a:spLocks noGrp="1"/>
          </p:cNvSpPr>
          <p:nvPr>
            <p:ph type="title" idx="4294967295"/>
          </p:nvPr>
        </p:nvSpPr>
        <p:spPr>
          <a:xfrm>
            <a:off x="1473162" y="1519718"/>
            <a:ext cx="21437700" cy="1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>
                <a:solidFill>
                  <a:srgbClr val="276D6D"/>
                </a:solidFill>
              </a:rPr>
              <a:t>NIE WYRZUCAJĄC ŚMIECI BYLE GDZIE</a:t>
            </a:r>
            <a:endParaRPr b="1"/>
          </a:p>
        </p:txBody>
      </p:sp>
      <p:pic>
        <p:nvPicPr>
          <p:cNvPr id="272" name="Google Shape;2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7412" y="4243050"/>
            <a:ext cx="9879516" cy="5743599"/>
          </a:xfrm>
          <a:prstGeom prst="rect">
            <a:avLst/>
          </a:prstGeom>
          <a:noFill/>
          <a:ln>
            <a:noFill/>
          </a:ln>
          <a:effectLst>
            <a:outerShdw blurRad="285750" dist="1143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3" name="Google Shape;27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07083" y="4243051"/>
            <a:ext cx="9879506" cy="5743596"/>
          </a:xfrm>
          <a:prstGeom prst="rect">
            <a:avLst/>
          </a:prstGeom>
          <a:noFill/>
          <a:ln>
            <a:noFill/>
          </a:ln>
          <a:effectLst>
            <a:outerShdw blurRad="285750" dist="1143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1"/>
          <p:cNvPicPr preferRelativeResize="0"/>
          <p:nvPr/>
        </p:nvPicPr>
        <p:blipFill rotWithShape="1">
          <a:blip r:embed="rId3">
            <a:alphaModFix amt="34000"/>
          </a:blip>
          <a:srcRect b="1536"/>
          <a:stretch/>
        </p:blipFill>
        <p:spPr>
          <a:xfrm>
            <a:off x="0" y="50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1"/>
          <p:cNvSpPr txBox="1">
            <a:spLocks noGrp="1"/>
          </p:cNvSpPr>
          <p:nvPr>
            <p:ph type="title" idx="4294967295"/>
          </p:nvPr>
        </p:nvSpPr>
        <p:spPr>
          <a:xfrm>
            <a:off x="1196725" y="2061798"/>
            <a:ext cx="21437700" cy="11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/>
              <a:t>NIE ZANIECZYSZCZAJĄC JEZIOR, RZEK, MÓRZ I OCEANÓW</a:t>
            </a:r>
            <a:endParaRPr b="1"/>
          </a:p>
        </p:txBody>
      </p:sp>
      <p:pic>
        <p:nvPicPr>
          <p:cNvPr id="280" name="Google Shape;28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6188" y="4304726"/>
            <a:ext cx="10247137" cy="6839774"/>
          </a:xfrm>
          <a:prstGeom prst="rect">
            <a:avLst/>
          </a:prstGeom>
          <a:noFill/>
          <a:ln>
            <a:noFill/>
          </a:ln>
          <a:effectLst>
            <a:outerShdw blurRad="228600" dist="1428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1" name="Google Shape;28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70674" y="4304725"/>
            <a:ext cx="10247137" cy="6829764"/>
          </a:xfrm>
          <a:prstGeom prst="rect">
            <a:avLst/>
          </a:prstGeom>
          <a:noFill/>
          <a:ln>
            <a:noFill/>
          </a:ln>
          <a:effectLst>
            <a:outerShdw blurRad="228600" dist="1428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"/>
          <p:cNvPicPr preferRelativeResize="0"/>
          <p:nvPr/>
        </p:nvPicPr>
        <p:blipFill rotWithShape="1">
          <a:blip r:embed="rId3">
            <a:alphaModFix/>
          </a:blip>
          <a:srcRect l="744" t="7161" b="717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"/>
          <p:cNvSpPr txBox="1">
            <a:spLocks noGrp="1"/>
          </p:cNvSpPr>
          <p:nvPr>
            <p:ph type="ctrTitle" idx="4294967295"/>
          </p:nvPr>
        </p:nvSpPr>
        <p:spPr>
          <a:xfrm>
            <a:off x="6234504" y="1446175"/>
            <a:ext cx="14028000" cy="16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0000"/>
              <a:buFont typeface="Libre Baskerville"/>
              <a:buNone/>
            </a:pPr>
            <a:r>
              <a:rPr lang="en-US" sz="5250" b="1" i="0" u="none" strike="noStrike" cap="none">
                <a:solidFill>
                  <a:srgbClr val="739660"/>
                </a:solidFill>
              </a:rPr>
              <a:t>Ziemia to nasz dom, w którym mieszkamy.</a:t>
            </a:r>
            <a:endParaRPr b="1">
              <a:solidFill>
                <a:srgbClr val="7396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0000"/>
              <a:buFont typeface="Libre Baskerville"/>
              <a:buNone/>
            </a:pPr>
            <a:r>
              <a:rPr lang="en-US" sz="5250" b="1" i="0" u="none" strike="noStrike" cap="none">
                <a:solidFill>
                  <a:srgbClr val="739660"/>
                </a:solidFill>
              </a:rPr>
              <a:t>To piękne lasy, dżungle i góry.</a:t>
            </a:r>
            <a:endParaRPr b="1">
              <a:solidFill>
                <a:srgbClr val="739660"/>
              </a:solidFill>
            </a:endParaRPr>
          </a:p>
        </p:txBody>
      </p:sp>
      <p:pic>
        <p:nvPicPr>
          <p:cNvPr id="82" name="Google Shape;8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1550" y="4414844"/>
            <a:ext cx="9532948" cy="6353751"/>
          </a:xfrm>
          <a:prstGeom prst="rect">
            <a:avLst/>
          </a:prstGeom>
          <a:noFill/>
          <a:ln>
            <a:noFill/>
          </a:ln>
          <a:effectLst>
            <a:outerShdw blurRad="342900" dist="133350" dir="5400000" algn="bl" rotWithShape="0">
              <a:srgbClr val="000000">
                <a:alpha val="69000"/>
              </a:srgbClr>
            </a:outerShdw>
          </a:effectLst>
        </p:spPr>
      </p:pic>
      <p:pic>
        <p:nvPicPr>
          <p:cNvPr id="83" name="Google Shape;8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65375" y="4414850"/>
            <a:ext cx="10165990" cy="6353750"/>
          </a:xfrm>
          <a:prstGeom prst="rect">
            <a:avLst/>
          </a:prstGeom>
          <a:noFill/>
          <a:ln>
            <a:noFill/>
          </a:ln>
          <a:effectLst>
            <a:outerShdw blurRad="242888" dist="66675" dir="5220000" algn="bl" rotWithShape="0">
              <a:srgbClr val="000000">
                <a:alpha val="83000"/>
              </a:srgbClr>
            </a:outerShdw>
          </a:effectLst>
        </p:spPr>
      </p:pic>
      <p:pic>
        <p:nvPicPr>
          <p:cNvPr id="84" name="Google Shape;8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20657">
            <a:off x="20584928" y="3595300"/>
            <a:ext cx="2721000" cy="24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1544625" y="3831151"/>
            <a:ext cx="2086000" cy="188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205636">
            <a:off x="21198390" y="9569384"/>
            <a:ext cx="1494095" cy="135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205636">
            <a:off x="10650115" y="9832084"/>
            <a:ext cx="1494095" cy="135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12165478" y="4150172"/>
            <a:ext cx="1494095" cy="135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78638" y="3224425"/>
            <a:ext cx="1733594" cy="156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2"/>
          <p:cNvPicPr preferRelativeResize="0"/>
          <p:nvPr/>
        </p:nvPicPr>
        <p:blipFill rotWithShape="1">
          <a:blip r:embed="rId3">
            <a:alphaModFix/>
          </a:blip>
          <a:srcRect l="4561" t="10460" b="7174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2"/>
          <p:cNvSpPr txBox="1">
            <a:spLocks noGrp="1"/>
          </p:cNvSpPr>
          <p:nvPr>
            <p:ph type="title" idx="4294967295"/>
          </p:nvPr>
        </p:nvSpPr>
        <p:spPr>
          <a:xfrm>
            <a:off x="1056000" y="2204300"/>
            <a:ext cx="222720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>
                <a:solidFill>
                  <a:srgbClr val="276D6D"/>
                </a:solidFill>
              </a:rPr>
              <a:t>SADZĄC MŁODE DRZEWKA, KTÓRE WYROSNĄ NA DUŻY, GĘSTY LAS</a:t>
            </a:r>
            <a:endParaRPr b="1"/>
          </a:p>
        </p:txBody>
      </p:sp>
      <p:pic>
        <p:nvPicPr>
          <p:cNvPr id="288" name="Google Shape;28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3275" y="3767578"/>
            <a:ext cx="10499697" cy="7008329"/>
          </a:xfrm>
          <a:prstGeom prst="rect">
            <a:avLst/>
          </a:prstGeom>
          <a:noFill/>
          <a:ln>
            <a:noFill/>
          </a:ln>
          <a:effectLst>
            <a:outerShdw blurRad="214313" dist="133350" dir="5400000" algn="bl" rotWithShape="0">
              <a:srgbClr val="000000">
                <a:alpha val="55000"/>
              </a:srgbClr>
            </a:outerShdw>
          </a:effectLst>
        </p:spPr>
      </p:pic>
      <p:pic>
        <p:nvPicPr>
          <p:cNvPr id="289" name="Google Shape;28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45836" y="3767575"/>
            <a:ext cx="10515062" cy="7008326"/>
          </a:xfrm>
          <a:prstGeom prst="rect">
            <a:avLst/>
          </a:prstGeom>
          <a:noFill/>
          <a:ln>
            <a:noFill/>
          </a:ln>
          <a:effectLst>
            <a:outerShdw blurRad="214313" dist="133350" dir="5400000" algn="bl" rotWithShape="0">
              <a:srgbClr val="000000">
                <a:alpha val="55000"/>
              </a:srgbClr>
            </a:outerShdw>
          </a:effectLst>
        </p:spPr>
      </p:pic>
      <p:pic>
        <p:nvPicPr>
          <p:cNvPr id="290" name="Google Shape;29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18848">
            <a:off x="1069481" y="3404226"/>
            <a:ext cx="1505459" cy="13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213836">
            <a:off x="11178056" y="9783551"/>
            <a:ext cx="1505459" cy="13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18848">
            <a:off x="11999731" y="3556626"/>
            <a:ext cx="1505459" cy="13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213836">
            <a:off x="22108306" y="9935951"/>
            <a:ext cx="1505459" cy="1361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gce70053b64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24452024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ce70053b64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3992" y="4437475"/>
            <a:ext cx="7580242" cy="5052274"/>
          </a:xfrm>
          <a:prstGeom prst="rect">
            <a:avLst/>
          </a:prstGeom>
          <a:noFill/>
          <a:ln>
            <a:noFill/>
          </a:ln>
          <a:effectLst>
            <a:outerShdw blurRad="242888" dist="7620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0" name="Google Shape;300;gce70053b64_0_31"/>
          <p:cNvSpPr txBox="1"/>
          <p:nvPr/>
        </p:nvSpPr>
        <p:spPr>
          <a:xfrm>
            <a:off x="5604387" y="1788650"/>
            <a:ext cx="14128955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/>
              <a:t>OSZCZĘDZAJĄC ENERGIĘ ELEKTRYCZNĄ</a:t>
            </a:r>
            <a:endParaRPr sz="5000" b="1" dirty="0"/>
          </a:p>
        </p:txBody>
      </p:sp>
      <p:pic>
        <p:nvPicPr>
          <p:cNvPr id="301" name="Google Shape;301;gce70053b64_0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56594" y="4437475"/>
            <a:ext cx="8271032" cy="5052276"/>
          </a:xfrm>
          <a:prstGeom prst="rect">
            <a:avLst/>
          </a:prstGeom>
          <a:noFill/>
          <a:ln>
            <a:noFill/>
          </a:ln>
          <a:effectLst>
            <a:outerShdw blurRad="242888" dist="762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2" name="Google Shape;302;gce70053b64_0_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150" y="4437475"/>
            <a:ext cx="7072481" cy="5052273"/>
          </a:xfrm>
          <a:prstGeom prst="rect">
            <a:avLst/>
          </a:prstGeom>
          <a:noFill/>
          <a:ln>
            <a:noFill/>
          </a:ln>
          <a:effectLst>
            <a:outerShdw blurRad="242888" dist="762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3"/>
          <p:cNvPicPr preferRelativeResize="0"/>
          <p:nvPr/>
        </p:nvPicPr>
        <p:blipFill rotWithShape="1">
          <a:blip r:embed="rId3">
            <a:alphaModFix/>
          </a:blip>
          <a:srcRect l="1342" r="1342"/>
          <a:stretch/>
        </p:blipFill>
        <p:spPr>
          <a:xfrm>
            <a:off x="0" y="0"/>
            <a:ext cx="24384000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3"/>
          <p:cNvPicPr preferRelativeResize="0"/>
          <p:nvPr/>
        </p:nvPicPr>
        <p:blipFill rotWithShape="1">
          <a:blip r:embed="rId3">
            <a:alphaModFix/>
          </a:blip>
          <a:srcRect l="1342" r="1342" b="4039"/>
          <a:stretch/>
        </p:blipFill>
        <p:spPr>
          <a:xfrm>
            <a:off x="0" y="553875"/>
            <a:ext cx="24384000" cy="131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3"/>
          <p:cNvSpPr txBox="1">
            <a:spLocks noGrp="1"/>
          </p:cNvSpPr>
          <p:nvPr>
            <p:ph type="title"/>
          </p:nvPr>
        </p:nvSpPr>
        <p:spPr>
          <a:xfrm>
            <a:off x="3449700" y="333225"/>
            <a:ext cx="17484600" cy="28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4500"/>
              <a:buFont typeface="Libre Baskerville"/>
              <a:buNone/>
            </a:pPr>
            <a:r>
              <a:rPr lang="en-US" sz="4000" b="1">
                <a:solidFill>
                  <a:srgbClr val="FFD966"/>
                </a:solidFill>
              </a:rPr>
              <a:t>Ab</a:t>
            </a:r>
            <a:r>
              <a:rPr lang="en-US" sz="4000" b="1" u="none" strike="noStrike" cap="none">
                <a:solidFill>
                  <a:srgbClr val="FFD966"/>
                </a:solidFill>
              </a:rPr>
              <a:t>y Ziemia jak najdłużej była naszym domem i aby każdy człowiek pamiętał, że jej istnieje jest w </a:t>
            </a:r>
            <a:r>
              <a:rPr lang="en-US" sz="4000" b="1">
                <a:solidFill>
                  <a:srgbClr val="FFD966"/>
                </a:solidFill>
              </a:rPr>
              <a:t>naszych</a:t>
            </a:r>
            <a:r>
              <a:rPr lang="en-US" sz="4000" b="1" u="none" strike="noStrike" cap="none">
                <a:solidFill>
                  <a:srgbClr val="FFD966"/>
                </a:solidFill>
              </a:rPr>
              <a:t> rękach</a:t>
            </a:r>
            <a:endParaRPr sz="6250" b="1">
              <a:solidFill>
                <a:srgbClr val="FFD966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4500"/>
              <a:buFont typeface="Libre Baskerville"/>
              <a:buNone/>
            </a:pPr>
            <a:r>
              <a:rPr lang="en-US" sz="4000" b="1" u="none" strike="noStrike" cap="none">
                <a:solidFill>
                  <a:srgbClr val="FFD966"/>
                </a:solidFill>
              </a:rPr>
              <a:t>Organizacja Narodów Zjednoczonych (ONZ) ustanowiła Międzynarodowy Dzień Ziemi, który obchodzony jest 22 kwietnia.</a:t>
            </a:r>
            <a:endParaRPr sz="6250" b="1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25" y="25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4"/>
          <p:cNvSpPr txBox="1">
            <a:spLocks noGrp="1"/>
          </p:cNvSpPr>
          <p:nvPr>
            <p:ph type="title"/>
          </p:nvPr>
        </p:nvSpPr>
        <p:spPr>
          <a:xfrm>
            <a:off x="11492925" y="3570163"/>
            <a:ext cx="10828800" cy="6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4166"/>
              <a:buFont typeface="Libre Baskerville"/>
              <a:buNone/>
            </a:pP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Pomysł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na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ten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szczególny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dzień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pojawił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się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w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Stanach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Zjednoczonych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. </a:t>
            </a:r>
            <a:r>
              <a:rPr lang="pl-PL" sz="4800" b="1" i="0" u="none" strike="noStrike" cap="none" dirty="0">
                <a:solidFill>
                  <a:srgbClr val="276D6D"/>
                </a:solidFill>
              </a:rPr>
              <a:t>       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Potem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trafił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do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Europy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.</a:t>
            </a:r>
            <a:endParaRPr sz="4800"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4166"/>
              <a:buFont typeface="Libre Baskerville"/>
              <a:buNone/>
            </a:pPr>
            <a:r>
              <a:rPr lang="en-US" sz="4800" b="1" i="0" u="none" strike="noStrike" cap="none" dirty="0">
                <a:solidFill>
                  <a:srgbClr val="276D6D"/>
                </a:solidFill>
              </a:rPr>
              <a:t>Ten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dzień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zaczęto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obchodzić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od 2010</a:t>
            </a:r>
            <a:r>
              <a:rPr lang="pl-PL" sz="4800" b="1" i="0" u="none" strike="noStrike" cap="none" dirty="0">
                <a:solidFill>
                  <a:srgbClr val="276D6D"/>
                </a:solidFill>
              </a:rPr>
              <a:t> r.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endParaRPr sz="4800"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4166"/>
              <a:buFont typeface="Libre Baskerville"/>
              <a:buNone/>
            </a:pPr>
            <a:r>
              <a:rPr lang="en-US" sz="4800" b="1" i="0" u="none" strike="noStrike" cap="none" dirty="0">
                <a:solidFill>
                  <a:srgbClr val="276D6D"/>
                </a:solidFill>
              </a:rPr>
              <a:t>To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czas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, w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którym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powinniśmy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pamiętać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o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problemach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naszej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planety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, ale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także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pl-PL" sz="4800" b="1" i="0" u="none" strike="noStrike" cap="none" dirty="0">
                <a:solidFill>
                  <a:srgbClr val="276D6D"/>
                </a:solidFill>
              </a:rPr>
              <a:t>  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o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tym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, by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jej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pomóc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,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chronić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ją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pl-PL" sz="4800" b="1" i="0" u="none" strike="noStrike" cap="none" dirty="0">
                <a:solidFill>
                  <a:srgbClr val="276D6D"/>
                </a:solidFill>
              </a:rPr>
              <a:t>               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i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pozwolić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, by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była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naszym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domem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 jak </a:t>
            </a:r>
            <a:r>
              <a:rPr lang="en-US" sz="4800" b="1" i="0" u="none" strike="noStrike" cap="none" dirty="0" err="1">
                <a:solidFill>
                  <a:srgbClr val="276D6D"/>
                </a:solidFill>
              </a:rPr>
              <a:t>najdłużej</a:t>
            </a:r>
            <a:r>
              <a:rPr lang="en-US" sz="4800" b="1" i="0" u="none" strike="noStrike" cap="none" dirty="0">
                <a:solidFill>
                  <a:srgbClr val="276D6D"/>
                </a:solidFill>
              </a:rPr>
              <a:t>.</a:t>
            </a:r>
            <a:endParaRPr sz="4800" b="1" dirty="0"/>
          </a:p>
        </p:txBody>
      </p:sp>
      <p:pic>
        <p:nvPicPr>
          <p:cNvPr id="316" name="Google Shape;3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2350" y="1488901"/>
            <a:ext cx="9850548" cy="102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5"/>
          <p:cNvPicPr preferRelativeResize="0"/>
          <p:nvPr/>
        </p:nvPicPr>
        <p:blipFill rotWithShape="1">
          <a:blip r:embed="rId3">
            <a:alphaModFix/>
          </a:blip>
          <a:srcRect b="6489"/>
          <a:stretch/>
        </p:blipFill>
        <p:spPr>
          <a:xfrm>
            <a:off x="0" y="0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5"/>
          <p:cNvSpPr txBox="1">
            <a:spLocks noGrp="1"/>
          </p:cNvSpPr>
          <p:nvPr>
            <p:ph type="title"/>
          </p:nvPr>
        </p:nvSpPr>
        <p:spPr>
          <a:xfrm>
            <a:off x="14378825" y="5076825"/>
            <a:ext cx="88254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0000"/>
              <a:buFont typeface="Libre Baskerville"/>
              <a:buNone/>
            </a:pPr>
            <a:r>
              <a:rPr lang="en-US" sz="5000" b="1" i="0" u="none" strike="noStrike" cap="none">
                <a:solidFill>
                  <a:schemeClr val="dk1"/>
                </a:solidFill>
              </a:rPr>
              <a:t>Co roku Międzynarodowy Dzień Ziemi obchodz</a:t>
            </a:r>
            <a:r>
              <a:rPr lang="en-US" sz="5000" b="1">
                <a:solidFill>
                  <a:schemeClr val="dk1"/>
                </a:solidFill>
              </a:rPr>
              <a:t>ony jest w </a:t>
            </a:r>
            <a:r>
              <a:rPr lang="en-US" sz="5000" b="1" i="0" u="none" strike="noStrike" cap="none">
                <a:solidFill>
                  <a:schemeClr val="dk1"/>
                </a:solidFill>
              </a:rPr>
              <a:t>ponad 140 kraj</a:t>
            </a:r>
            <a:r>
              <a:rPr lang="en-US" sz="5000" b="1">
                <a:solidFill>
                  <a:schemeClr val="dk1"/>
                </a:solidFill>
              </a:rPr>
              <a:t>ach </a:t>
            </a:r>
            <a:r>
              <a:rPr lang="en-US" sz="5000" b="1" i="0" u="none" strike="noStrike" cap="none">
                <a:solidFill>
                  <a:schemeClr val="dk1"/>
                </a:solidFill>
              </a:rPr>
              <a:t>świata.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6"/>
          <p:cNvPicPr preferRelativeResize="0"/>
          <p:nvPr/>
        </p:nvPicPr>
        <p:blipFill rotWithShape="1">
          <a:blip r:embed="rId3">
            <a:alphaModFix/>
          </a:blip>
          <a:srcRect b="2238"/>
          <a:stretch/>
        </p:blipFill>
        <p:spPr>
          <a:xfrm>
            <a:off x="0" y="0"/>
            <a:ext cx="24384000" cy="1430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6"/>
          <p:cNvSpPr txBox="1">
            <a:spLocks noGrp="1"/>
          </p:cNvSpPr>
          <p:nvPr>
            <p:ph type="title"/>
          </p:nvPr>
        </p:nvSpPr>
        <p:spPr>
          <a:xfrm>
            <a:off x="1196725" y="774773"/>
            <a:ext cx="21437700" cy="2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</a:rPr>
              <a:t>Jeszcze nie jest za późno, by uratować naszą planetę.</a:t>
            </a:r>
            <a:endParaRPr b="1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</a:rPr>
              <a:t>Zaopiekujmy się nią, szanujmy, nie zaśmiecajmy i nie zatruwajmy jej.</a:t>
            </a:r>
            <a:endParaRPr b="1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</a:rPr>
              <a:t>Pomóżmy Ziemi i otoczmy ją opieką.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7"/>
          <p:cNvPicPr preferRelativeResize="0"/>
          <p:nvPr/>
        </p:nvPicPr>
        <p:blipFill rotWithShape="1">
          <a:blip r:embed="rId3">
            <a:alphaModFix/>
          </a:blip>
          <a:srcRect l="721" r="3106"/>
          <a:stretch/>
        </p:blipFill>
        <p:spPr>
          <a:xfrm>
            <a:off x="-164575" y="109700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7"/>
          <p:cNvSpPr/>
          <p:nvPr/>
        </p:nvSpPr>
        <p:spPr>
          <a:xfrm>
            <a:off x="9341050" y="9563150"/>
            <a:ext cx="6471900" cy="191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7"/>
          <p:cNvSpPr txBox="1">
            <a:spLocks noGrp="1"/>
          </p:cNvSpPr>
          <p:nvPr>
            <p:ph type="title"/>
          </p:nvPr>
        </p:nvSpPr>
        <p:spPr>
          <a:xfrm>
            <a:off x="1268675" y="-291725"/>
            <a:ext cx="22175400" cy="45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3906"/>
              <a:buFont typeface="Libre Baskerville"/>
              <a:buNone/>
            </a:pPr>
            <a:r>
              <a:rPr lang="en-US" sz="4100" b="1" i="0" u="none" strike="noStrike" cap="none">
                <a:solidFill>
                  <a:srgbClr val="276D6D"/>
                </a:solidFill>
              </a:rPr>
              <a:t>Czy jesteście przyjaciółmi </a:t>
            </a:r>
            <a:r>
              <a:rPr lang="en-US" sz="4100" b="1"/>
              <a:t>Ziemi</a:t>
            </a:r>
            <a:r>
              <a:rPr lang="en-US" sz="4100" b="1" i="0" u="none" strike="noStrike" cap="none">
                <a:solidFill>
                  <a:srgbClr val="276D6D"/>
                </a:solidFill>
              </a:rPr>
              <a:t>?</a:t>
            </a:r>
            <a:endParaRPr sz="4100" b="1" i="0" u="none" strike="noStrike" cap="none">
              <a:solidFill>
                <a:srgbClr val="276D6D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3906"/>
              <a:buFont typeface="Libre Baskerville"/>
              <a:buNone/>
            </a:pPr>
            <a:r>
              <a:rPr lang="en-US" sz="4100" b="1" i="0" u="none" strike="noStrike" cap="none">
                <a:solidFill>
                  <a:srgbClr val="276D6D"/>
                </a:solidFill>
              </a:rPr>
              <a:t>Na pewno z naszej prezentacji dowiedzieliście się bardzo dużo o tym, jak ją chronić.</a:t>
            </a:r>
            <a:endParaRPr sz="4100" b="1" i="0" u="none" strike="noStrike" cap="none">
              <a:solidFill>
                <a:srgbClr val="276D6D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3906"/>
              <a:buFont typeface="Libre Baskerville"/>
              <a:buNone/>
            </a:pPr>
            <a:r>
              <a:rPr lang="en-US" sz="4100" b="1" i="0" u="none" strike="noStrike" cap="none">
                <a:solidFill>
                  <a:srgbClr val="276D6D"/>
                </a:solidFill>
              </a:rPr>
              <a:t>Teraz czas na to, abyście rozwiązali kilka zadań </a:t>
            </a:r>
            <a:endParaRPr sz="4100" b="1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3906"/>
              <a:buFont typeface="Libre Baskerville"/>
              <a:buNone/>
            </a:pPr>
            <a:r>
              <a:rPr lang="en-US" sz="4100" b="1" i="0" u="none" strike="noStrike" cap="none">
                <a:solidFill>
                  <a:srgbClr val="276D6D"/>
                </a:solidFill>
              </a:rPr>
              <a:t>i sprawdzili, czy wiecie wszystko </a:t>
            </a:r>
            <a:endParaRPr sz="4100" b="1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3906"/>
              <a:buFont typeface="Libre Baskerville"/>
              <a:buNone/>
            </a:pPr>
            <a:r>
              <a:rPr lang="en-US" sz="4100" b="1" i="0" u="none" strike="noStrike" cap="none">
                <a:solidFill>
                  <a:srgbClr val="276D6D"/>
                </a:solidFill>
              </a:rPr>
              <a:t>o Międzynarodowym Dniu Ziemi.</a:t>
            </a:r>
            <a:endParaRPr sz="4100" b="1" i="0" u="none" strike="noStrike" cap="none">
              <a:solidFill>
                <a:srgbClr val="276D6D"/>
              </a:solidFill>
            </a:endParaRPr>
          </a:p>
        </p:txBody>
      </p:sp>
      <p:sp>
        <p:nvSpPr>
          <p:cNvPr id="336" name="Google Shape;336;p27"/>
          <p:cNvSpPr txBox="1"/>
          <p:nvPr/>
        </p:nvSpPr>
        <p:spPr>
          <a:xfrm>
            <a:off x="9530100" y="4260475"/>
            <a:ext cx="5323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276D6D"/>
                </a:solidFill>
              </a:rPr>
              <a:t>Gotowi?</a:t>
            </a:r>
            <a:endParaRPr sz="6000" b="1"/>
          </a:p>
        </p:txBody>
      </p:sp>
      <p:sp>
        <p:nvSpPr>
          <p:cNvPr id="337" name="Google Shape;337;p27"/>
          <p:cNvSpPr txBox="1"/>
          <p:nvPr/>
        </p:nvSpPr>
        <p:spPr>
          <a:xfrm>
            <a:off x="9600100" y="9965150"/>
            <a:ext cx="5953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276D6D"/>
                </a:solidFill>
              </a:rPr>
              <a:t>Zaczynamy!!!</a:t>
            </a:r>
            <a:endParaRPr sz="6000">
              <a:solidFill>
                <a:srgbClr val="276D6D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24452024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8"/>
          <p:cNvSpPr txBox="1">
            <a:spLocks noGrp="1"/>
          </p:cNvSpPr>
          <p:nvPr>
            <p:ph type="title"/>
          </p:nvPr>
        </p:nvSpPr>
        <p:spPr>
          <a:xfrm>
            <a:off x="1473150" y="1304792"/>
            <a:ext cx="214377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10800"/>
              <a:buFont typeface="Libre Baskerville"/>
              <a:buNone/>
            </a:pPr>
            <a:r>
              <a:rPr lang="en-US" sz="4800" b="1">
                <a:solidFill>
                  <a:srgbClr val="000000"/>
                </a:solidFill>
              </a:rPr>
              <a:t>DLACZEGO PLANETA ZIEMIA JEST NASZYM DOMEM?</a:t>
            </a:r>
            <a:endParaRPr sz="4800">
              <a:solidFill>
                <a:srgbClr val="000000"/>
              </a:solidFill>
            </a:endParaRPr>
          </a:p>
        </p:txBody>
      </p:sp>
      <p:pic>
        <p:nvPicPr>
          <p:cNvPr id="344" name="Google Shape;34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725" y="3129042"/>
            <a:ext cx="6964280" cy="4352682"/>
          </a:xfrm>
          <a:prstGeom prst="rect">
            <a:avLst/>
          </a:prstGeom>
          <a:noFill/>
          <a:ln>
            <a:noFill/>
          </a:ln>
          <a:effectLst>
            <a:outerShdw blurRad="242888" dist="66675" dir="5220000" algn="bl" rotWithShape="0">
              <a:srgbClr val="000000">
                <a:alpha val="83000"/>
              </a:srgbClr>
            </a:outerShdw>
          </a:effectLst>
        </p:spPr>
      </p:pic>
      <p:pic>
        <p:nvPicPr>
          <p:cNvPr id="345" name="Google Shape;34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82778" y="3101475"/>
            <a:ext cx="6571945" cy="4380251"/>
          </a:xfrm>
          <a:prstGeom prst="rect">
            <a:avLst/>
          </a:prstGeom>
          <a:noFill/>
          <a:ln>
            <a:noFill/>
          </a:ln>
          <a:effectLst>
            <a:outerShdw blurRad="242888" dist="142875" dir="5400000" algn="bl" rotWithShape="0">
              <a:srgbClr val="000000">
                <a:alpha val="56000"/>
              </a:srgbClr>
            </a:outerShdw>
          </a:effectLst>
        </p:spPr>
      </p:pic>
      <p:pic>
        <p:nvPicPr>
          <p:cNvPr id="346" name="Google Shape;34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9725" y="7769475"/>
            <a:ext cx="6964275" cy="4641727"/>
          </a:xfrm>
          <a:prstGeom prst="rect">
            <a:avLst/>
          </a:prstGeom>
          <a:noFill/>
          <a:ln>
            <a:noFill/>
          </a:ln>
          <a:effectLst>
            <a:outerShdw blurRad="128588" dist="76200" dir="5400000" algn="bl" rotWithShape="0">
              <a:srgbClr val="000000">
                <a:alpha val="58999"/>
              </a:srgbClr>
            </a:outerShdw>
          </a:effectLst>
        </p:spPr>
      </p:pic>
      <p:pic>
        <p:nvPicPr>
          <p:cNvPr id="347" name="Google Shape;347;p28"/>
          <p:cNvPicPr preferRelativeResize="0"/>
          <p:nvPr/>
        </p:nvPicPr>
        <p:blipFill rotWithShape="1">
          <a:blip r:embed="rId7">
            <a:alphaModFix/>
          </a:blip>
          <a:srcRect r="5633"/>
          <a:stretch/>
        </p:blipFill>
        <p:spPr>
          <a:xfrm>
            <a:off x="12182775" y="7769475"/>
            <a:ext cx="6571950" cy="4641700"/>
          </a:xfrm>
          <a:prstGeom prst="rect">
            <a:avLst/>
          </a:prstGeom>
          <a:noFill/>
          <a:ln>
            <a:noFill/>
          </a:ln>
          <a:effectLst>
            <a:outerShdw blurRad="342900" dist="85725" algn="bl" rotWithShape="0">
              <a:srgbClr val="000000">
                <a:alpha val="56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9"/>
          <p:cNvSpPr txBox="1">
            <a:spLocks noGrp="1"/>
          </p:cNvSpPr>
          <p:nvPr>
            <p:ph type="title"/>
          </p:nvPr>
        </p:nvSpPr>
        <p:spPr>
          <a:xfrm>
            <a:off x="1196725" y="1682081"/>
            <a:ext cx="214377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7000"/>
              <a:buFont typeface="Libre Baskerville"/>
              <a:buNone/>
            </a:pPr>
            <a:r>
              <a:rPr lang="en-US" sz="4800" b="1">
                <a:solidFill>
                  <a:srgbClr val="000000"/>
                </a:solidFill>
              </a:rPr>
              <a:t>W JAKI SPOSÓB CZŁOWIEK MOŻE ZAGRAŻAĆ ZIEMI?</a:t>
            </a:r>
            <a:endParaRPr sz="4800" b="1">
              <a:solidFill>
                <a:srgbClr val="000000"/>
              </a:solidFill>
            </a:endParaRPr>
          </a:p>
        </p:txBody>
      </p:sp>
      <p:pic>
        <p:nvPicPr>
          <p:cNvPr id="354" name="Google Shape;35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2001" y="2966375"/>
            <a:ext cx="8915449" cy="1011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24452024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1"/>
          <p:cNvSpPr txBox="1">
            <a:spLocks noGrp="1"/>
          </p:cNvSpPr>
          <p:nvPr>
            <p:ph type="title"/>
          </p:nvPr>
        </p:nvSpPr>
        <p:spPr>
          <a:xfrm>
            <a:off x="1196725" y="1846546"/>
            <a:ext cx="214377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7000"/>
              <a:buFont typeface="Libre Baskerville"/>
              <a:buNone/>
            </a:pPr>
            <a:r>
              <a:rPr lang="en-US" sz="4800" b="1">
                <a:solidFill>
                  <a:schemeClr val="dk1"/>
                </a:solidFill>
              </a:rPr>
              <a:t>KIEDY OBCHODZIMY MIĘDZYNARODOWY DZIEŃ ZIEMI?</a:t>
            </a:r>
            <a:endParaRPr sz="4800" b="1">
              <a:solidFill>
                <a:schemeClr val="dk1"/>
              </a:solidFill>
            </a:endParaRPr>
          </a:p>
        </p:txBody>
      </p:sp>
      <p:pic>
        <p:nvPicPr>
          <p:cNvPr id="368" name="Google Shape;36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2050" y="2728243"/>
            <a:ext cx="10247030" cy="10247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 l="967" r="1261" b="8650"/>
          <a:stretch/>
        </p:blipFill>
        <p:spPr>
          <a:xfrm>
            <a:off x="25875" y="0"/>
            <a:ext cx="2435446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/>
          <p:nvPr/>
        </p:nvSpPr>
        <p:spPr>
          <a:xfrm>
            <a:off x="25850" y="4525525"/>
            <a:ext cx="24354600" cy="540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title" idx="4294967295"/>
          </p:nvPr>
        </p:nvSpPr>
        <p:spPr>
          <a:xfrm>
            <a:off x="3931500" y="3054650"/>
            <a:ext cx="165432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0000"/>
              <a:buFont typeface="Libre Baskerville"/>
              <a:buNone/>
            </a:pPr>
            <a:r>
              <a:rPr lang="en-US" sz="5000" b="1">
                <a:solidFill>
                  <a:srgbClr val="739660"/>
                </a:solidFill>
              </a:rPr>
              <a:t>TO TAKŻE OCEANY, PUSTYNIE I SAWANNY.</a:t>
            </a:r>
            <a:endParaRPr b="1">
              <a:solidFill>
                <a:srgbClr val="739660"/>
              </a:solidFill>
            </a:endParaRPr>
          </a:p>
        </p:txBody>
      </p:sp>
      <p:pic>
        <p:nvPicPr>
          <p:cNvPr id="98" name="Google Shape;9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10073" y="4756014"/>
            <a:ext cx="7261891" cy="484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237" y="4756000"/>
            <a:ext cx="7744118" cy="484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3273" y="4756014"/>
            <a:ext cx="7261891" cy="48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2"/>
          <p:cNvSpPr txBox="1">
            <a:spLocks noGrp="1"/>
          </p:cNvSpPr>
          <p:nvPr>
            <p:ph type="title"/>
          </p:nvPr>
        </p:nvSpPr>
        <p:spPr>
          <a:xfrm>
            <a:off x="1196725" y="1510204"/>
            <a:ext cx="21437700" cy="12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7000"/>
              <a:buFont typeface="Libre Baskerville"/>
              <a:buNone/>
            </a:pPr>
            <a:r>
              <a:rPr lang="en-US" sz="4800" b="1">
                <a:solidFill>
                  <a:srgbClr val="000000"/>
                </a:solidFill>
              </a:rPr>
              <a:t>JAKIE ORGANIZMY ŻYJĄ NA PLANECIE ZIEMI?</a:t>
            </a:r>
            <a:endParaRPr sz="4800" b="1">
              <a:solidFill>
                <a:srgbClr val="000000"/>
              </a:solidFill>
            </a:endParaRPr>
          </a:p>
        </p:txBody>
      </p:sp>
      <p:pic>
        <p:nvPicPr>
          <p:cNvPr id="375" name="Google Shape;3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251" y="3501100"/>
            <a:ext cx="9702574" cy="97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25" y="25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3"/>
          <p:cNvSpPr txBox="1">
            <a:spLocks noGrp="1"/>
          </p:cNvSpPr>
          <p:nvPr>
            <p:ph type="title"/>
          </p:nvPr>
        </p:nvSpPr>
        <p:spPr>
          <a:xfrm>
            <a:off x="1196737" y="784268"/>
            <a:ext cx="21437601" cy="223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6500"/>
              <a:buFont typeface="Libre Baskerville"/>
              <a:buNone/>
            </a:pPr>
            <a:r>
              <a:rPr lang="en-US" sz="4800" b="1">
                <a:solidFill>
                  <a:srgbClr val="000000"/>
                </a:solidFill>
              </a:rPr>
              <a:t>DLACZEGO OBCHODZIMY MIĘDZYNARODOWY DZIEŃ ZIEMI?</a:t>
            </a:r>
            <a:endParaRPr sz="4800">
              <a:solidFill>
                <a:srgbClr val="000000"/>
              </a:solidFill>
            </a:endParaRPr>
          </a:p>
        </p:txBody>
      </p:sp>
      <p:pic>
        <p:nvPicPr>
          <p:cNvPr id="382" name="Google Shape;3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787" y="2466275"/>
            <a:ext cx="10900424" cy="1090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25" y="25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4"/>
          <p:cNvSpPr txBox="1">
            <a:spLocks noGrp="1"/>
          </p:cNvSpPr>
          <p:nvPr>
            <p:ph type="title"/>
          </p:nvPr>
        </p:nvSpPr>
        <p:spPr>
          <a:xfrm>
            <a:off x="1196737" y="784268"/>
            <a:ext cx="21437601" cy="229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7000"/>
              <a:buFont typeface="Libre Baskerville"/>
              <a:buNone/>
            </a:pPr>
            <a:r>
              <a:rPr lang="en-US" sz="4800" b="1">
                <a:solidFill>
                  <a:srgbClr val="000000"/>
                </a:solidFill>
              </a:rPr>
              <a:t>JAK MOŻEMY CHRONIĆ I SZANOWAĆ NASZĄ PLANETĘ?</a:t>
            </a:r>
            <a:endParaRPr sz="4800">
              <a:solidFill>
                <a:srgbClr val="000000"/>
              </a:solidFill>
            </a:endParaRPr>
          </a:p>
        </p:txBody>
      </p:sp>
      <p:pic>
        <p:nvPicPr>
          <p:cNvPr id="389" name="Google Shape;38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963" y="2867600"/>
            <a:ext cx="10322449" cy="1032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25" y="25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5"/>
          <p:cNvSpPr txBox="1">
            <a:spLocks noGrp="1"/>
          </p:cNvSpPr>
          <p:nvPr>
            <p:ph type="title"/>
          </p:nvPr>
        </p:nvSpPr>
        <p:spPr>
          <a:xfrm>
            <a:off x="11438400" y="1967425"/>
            <a:ext cx="11729100" cy="9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73698"/>
              <a:buFont typeface="Libre Baskerville"/>
              <a:buNone/>
            </a:pPr>
            <a:r>
              <a:rPr lang="en-US" sz="5300" b="1" u="none" strike="noStrike" cap="none" dirty="0">
                <a:solidFill>
                  <a:srgbClr val="276D6D"/>
                </a:solidFill>
                <a:latin typeface="Arial Black"/>
                <a:ea typeface="Arial Black"/>
                <a:cs typeface="Arial Black"/>
                <a:sym typeface="Arial Black"/>
              </a:rPr>
              <a:t>GRATULACJE!</a:t>
            </a:r>
            <a:endParaRPr sz="5300" b="1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10204"/>
              <a:buFont typeface="Libre Baskerville"/>
              <a:buNone/>
            </a:pPr>
            <a:endParaRPr sz="8820" b="1" i="0" u="none" strike="noStrike" cap="none" dirty="0">
              <a:solidFill>
                <a:srgbClr val="276D6D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13202"/>
              <a:buFont typeface="Libre Baskerville"/>
              <a:buNone/>
            </a:pP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Właśnie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rozwiązaliście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wszystkie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nasze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zadania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  <a:endParaRPr sz="4000" b="1" i="0" u="none" strike="noStrike" cap="none" dirty="0">
              <a:solidFill>
                <a:srgbClr val="276D6D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13202"/>
              <a:buFont typeface="Libre Baskerville"/>
              <a:buNone/>
            </a:pP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 </a:t>
            </a: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naszej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planecie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wiecie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już</a:t>
            </a:r>
            <a:r>
              <a:rPr lang="en-US" sz="4000" b="1" i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bardzo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dużo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pl-PL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        </a:t>
            </a:r>
            <a:r>
              <a:rPr lang="en-US" sz="4000" b="1" i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dzięki</a:t>
            </a:r>
            <a:r>
              <a:rPr lang="en-US" sz="4000" b="1" i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czemu</a:t>
            </a:r>
            <a:r>
              <a:rPr lang="en-US" sz="40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00" b="1" i="1" u="none" strike="noStrike" cap="none" dirty="0" err="1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jesteście</a:t>
            </a:r>
            <a:endParaRPr sz="4000"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4917"/>
              <a:buFont typeface="Libre Baskerville"/>
              <a:buNone/>
            </a:pPr>
            <a:endParaRPr sz="9264" b="1" i="0" u="none" strike="noStrike" cap="none" dirty="0">
              <a:solidFill>
                <a:srgbClr val="276D6D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13202"/>
              <a:buFont typeface="Libre Baskerville"/>
              <a:buNone/>
            </a:pPr>
            <a:r>
              <a:rPr lang="en-US" sz="4800" b="1" i="1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MŁODYMI STRAŻNIKAMI ZIEMI!</a:t>
            </a:r>
            <a:endParaRPr sz="4800"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04917"/>
              <a:buFont typeface="Libre Baskerville"/>
              <a:buNone/>
            </a:pPr>
            <a:endParaRPr sz="9264" b="1" i="0" u="none" strike="noStrike" cap="none" dirty="0">
              <a:solidFill>
                <a:srgbClr val="276D6D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ct val="113202"/>
              <a:buFont typeface="Libre Baskerville"/>
              <a:buNone/>
            </a:pPr>
            <a:r>
              <a:rPr lang="en-US" sz="3450" b="1" i="0" u="none" strike="noStrike" cap="none" dirty="0">
                <a:solidFill>
                  <a:srgbClr val="276D6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  <a:endParaRPr sz="9264" b="1" i="0" u="none" strike="noStrike" cap="none" dirty="0">
              <a:solidFill>
                <a:srgbClr val="276D6D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96" name="Google Shape;39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950" y="1967436"/>
            <a:ext cx="10512451" cy="105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 r="1176"/>
          <a:stretch/>
        </p:blipFill>
        <p:spPr>
          <a:xfrm>
            <a:off x="0" y="25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 txBox="1">
            <a:spLocks noGrp="1"/>
          </p:cNvSpPr>
          <p:nvPr>
            <p:ph type="title" idx="4294967295"/>
          </p:nvPr>
        </p:nvSpPr>
        <p:spPr>
          <a:xfrm>
            <a:off x="2316825" y="3370738"/>
            <a:ext cx="8421600" cy="18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4800" b="1">
                <a:solidFill>
                  <a:srgbClr val="276D6D"/>
                </a:solidFill>
              </a:rPr>
              <a:t>CUDOWNE RZEKI, </a:t>
            </a:r>
            <a:endParaRPr sz="4800" b="1" i="0" u="none" strike="noStrike" cap="none">
              <a:solidFill>
                <a:srgbClr val="276D6D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4800" b="1">
                <a:solidFill>
                  <a:srgbClr val="276D6D"/>
                </a:solidFill>
              </a:rPr>
              <a:t>JEZIORA I ŁĄKI.</a:t>
            </a:r>
            <a:endParaRPr sz="4800" b="1">
              <a:solidFill>
                <a:srgbClr val="276D6D"/>
              </a:solidFill>
            </a:endParaRPr>
          </a:p>
        </p:txBody>
      </p:sp>
      <p:pic>
        <p:nvPicPr>
          <p:cNvPr id="107" name="Google Shape;107;p5"/>
          <p:cNvPicPr preferRelativeResize="0"/>
          <p:nvPr/>
        </p:nvPicPr>
        <p:blipFill rotWithShape="1">
          <a:blip r:embed="rId4">
            <a:alphaModFix/>
          </a:blip>
          <a:srcRect t="7295" b="18783"/>
          <a:stretch/>
        </p:blipFill>
        <p:spPr>
          <a:xfrm>
            <a:off x="10554550" y="6792025"/>
            <a:ext cx="12727598" cy="4391649"/>
          </a:xfrm>
          <a:prstGeom prst="rect">
            <a:avLst/>
          </a:prstGeom>
          <a:noFill/>
          <a:ln>
            <a:noFill/>
          </a:ln>
          <a:effectLst>
            <a:outerShdw blurRad="200025" dist="8572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108" name="Google Shape;108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65598" y="2238156"/>
            <a:ext cx="6216550" cy="4149419"/>
          </a:xfrm>
          <a:prstGeom prst="rect">
            <a:avLst/>
          </a:prstGeom>
          <a:noFill/>
          <a:ln>
            <a:noFill/>
          </a:ln>
          <a:effectLst>
            <a:outerShdw blurRad="257175" dist="95250" dir="5400000" algn="bl" rotWithShape="0">
              <a:srgbClr val="000000">
                <a:alpha val="54000"/>
              </a:srgbClr>
            </a:outerShdw>
          </a:effectLst>
        </p:spPr>
      </p:pic>
      <p:pic>
        <p:nvPicPr>
          <p:cNvPr id="109" name="Google Shape;109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54550" y="2238149"/>
            <a:ext cx="6216550" cy="4149419"/>
          </a:xfrm>
          <a:prstGeom prst="rect">
            <a:avLst/>
          </a:prstGeom>
          <a:noFill/>
          <a:ln>
            <a:noFill/>
          </a:ln>
          <a:effectLst>
            <a:outerShdw blurRad="271463" dist="104775" dir="5400000" algn="bl" rotWithShape="0">
              <a:srgbClr val="000000">
                <a:alpha val="70000"/>
              </a:srgbClr>
            </a:outerShdw>
          </a:effectLst>
        </p:spPr>
      </p:pic>
      <p:pic>
        <p:nvPicPr>
          <p:cNvPr id="110" name="Google Shape;110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10100588" y="2041263"/>
            <a:ext cx="1566175" cy="14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541847">
            <a:off x="22130388" y="10210013"/>
            <a:ext cx="1566175" cy="14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40408" y="10566284"/>
            <a:ext cx="1286525" cy="116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184817">
            <a:off x="22270208" y="2023159"/>
            <a:ext cx="1286525" cy="1163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 l="4561" t="10460" b="7174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"/>
          <p:cNvSpPr txBox="1">
            <a:spLocks noGrp="1"/>
          </p:cNvSpPr>
          <p:nvPr>
            <p:ph type="title" idx="4294967295"/>
          </p:nvPr>
        </p:nvSpPr>
        <p:spPr>
          <a:xfrm>
            <a:off x="4019703" y="980425"/>
            <a:ext cx="16344600" cy="1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 i="0" u="none" strike="noStrike" cap="none">
                <a:solidFill>
                  <a:srgbClr val="739660"/>
                </a:solidFill>
              </a:rPr>
              <a:t>A także zwierzęta, które tam mieszkają:</a:t>
            </a:r>
            <a:endParaRPr b="1">
              <a:solidFill>
                <a:srgbClr val="7396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 i="0" u="none" strike="noStrike" cap="none">
                <a:solidFill>
                  <a:srgbClr val="739660"/>
                </a:solidFill>
              </a:rPr>
              <a:t>lwy, delfiny, szczupaki, lamy, żyrafy,</a:t>
            </a:r>
            <a:endParaRPr b="1">
              <a:solidFill>
                <a:srgbClr val="739660"/>
              </a:solidFill>
            </a:endParaRPr>
          </a:p>
        </p:txBody>
      </p:sp>
      <p:pic>
        <p:nvPicPr>
          <p:cNvPr id="120" name="Google Shape;12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2547" y="3215675"/>
            <a:ext cx="6859781" cy="4572074"/>
          </a:xfrm>
          <a:prstGeom prst="rect">
            <a:avLst/>
          </a:prstGeom>
          <a:noFill/>
          <a:ln>
            <a:noFill/>
          </a:ln>
          <a:effectLst>
            <a:outerShdw blurRad="128588" dist="76200" dir="5400000" algn="bl" rotWithShape="0">
              <a:srgbClr val="000000">
                <a:alpha val="58999"/>
              </a:srgbClr>
            </a:outerShdw>
          </a:effectLst>
        </p:spPr>
      </p:pic>
      <p:pic>
        <p:nvPicPr>
          <p:cNvPr id="121" name="Google Shape;121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67563" y="8038024"/>
            <a:ext cx="6849741" cy="4565379"/>
          </a:xfrm>
          <a:prstGeom prst="rect">
            <a:avLst/>
          </a:prstGeom>
          <a:noFill/>
          <a:ln>
            <a:noFill/>
          </a:ln>
          <a:effectLst>
            <a:outerShdw blurRad="128588" dist="76200" dir="5400000" algn="bl" rotWithShape="0">
              <a:srgbClr val="000000">
                <a:alpha val="58999"/>
              </a:srgbClr>
            </a:outerShdw>
          </a:effectLst>
        </p:spPr>
      </p:pic>
      <p:pic>
        <p:nvPicPr>
          <p:cNvPr id="122" name="Google Shape;122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8750" y="8034678"/>
            <a:ext cx="6849741" cy="4572068"/>
          </a:xfrm>
          <a:prstGeom prst="rect">
            <a:avLst/>
          </a:prstGeom>
          <a:noFill/>
          <a:ln>
            <a:noFill/>
          </a:ln>
          <a:effectLst>
            <a:outerShdw blurRad="128588" dist="76200" dir="5400000" algn="bl" rotWithShape="0">
              <a:srgbClr val="000000">
                <a:alpha val="58999"/>
              </a:srgbClr>
            </a:outerShdw>
          </a:effectLst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7">
            <a:alphaModFix/>
          </a:blip>
          <a:srcRect t="25614" b="20966"/>
          <a:stretch/>
        </p:blipFill>
        <p:spPr>
          <a:xfrm>
            <a:off x="4908750" y="3215675"/>
            <a:ext cx="6849725" cy="4572073"/>
          </a:xfrm>
          <a:prstGeom prst="rect">
            <a:avLst/>
          </a:prstGeom>
          <a:noFill/>
          <a:ln>
            <a:noFill/>
          </a:ln>
          <a:effectLst>
            <a:outerShdw blurRad="128588" dist="76200" dir="5400000" algn="bl" rotWithShape="0">
              <a:srgbClr val="000000">
                <a:alpha val="58999"/>
              </a:srgbClr>
            </a:outerShdw>
          </a:effectLst>
        </p:spPr>
      </p:pic>
      <p:pic>
        <p:nvPicPr>
          <p:cNvPr id="124" name="Google Shape;124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4594850" y="2950475"/>
            <a:ext cx="1354275" cy="12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618823">
            <a:off x="17948450" y="2950475"/>
            <a:ext cx="1354275" cy="12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623883">
            <a:off x="17948450" y="11462550"/>
            <a:ext cx="1354275" cy="12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">
            <a:off x="4594850" y="11793475"/>
            <a:ext cx="1354275" cy="122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 r="645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>
            <a:spLocks noGrp="1"/>
          </p:cNvSpPr>
          <p:nvPr>
            <p:ph type="title" idx="4294967295"/>
          </p:nvPr>
        </p:nvSpPr>
        <p:spPr>
          <a:xfrm>
            <a:off x="6602251" y="1327075"/>
            <a:ext cx="10516800" cy="1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 i="0" u="none" strike="noStrike" cap="none">
                <a:solidFill>
                  <a:srgbClr val="276D6D"/>
                </a:solidFill>
              </a:rPr>
              <a:t>Barwne motyle, pająki, skorpiony, węże, kameleony.</a:t>
            </a:r>
            <a:endParaRPr b="1"/>
          </a:p>
        </p:txBody>
      </p:sp>
      <p:pic>
        <p:nvPicPr>
          <p:cNvPr id="135" name="Google Shape;13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7875" y="3768700"/>
            <a:ext cx="6297027" cy="4197000"/>
          </a:xfrm>
          <a:prstGeom prst="rect">
            <a:avLst/>
          </a:prstGeom>
          <a:noFill/>
          <a:ln>
            <a:noFill/>
          </a:ln>
          <a:effectLst>
            <a:outerShdw blurRad="400050" dist="85725" dir="5400000" algn="bl" rotWithShape="0">
              <a:srgbClr val="000000">
                <a:alpha val="71000"/>
              </a:srgbClr>
            </a:outerShdw>
          </a:effectLst>
        </p:spPr>
      </p:pic>
      <p:pic>
        <p:nvPicPr>
          <p:cNvPr id="136" name="Google Shape;13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3476" y="3768700"/>
            <a:ext cx="6297027" cy="4197003"/>
          </a:xfrm>
          <a:prstGeom prst="rect">
            <a:avLst/>
          </a:prstGeom>
          <a:noFill/>
          <a:ln>
            <a:noFill/>
          </a:ln>
          <a:effectLst>
            <a:outerShdw blurRad="400050" dist="85725" dir="5400000" algn="bl" rotWithShape="0">
              <a:srgbClr val="000000">
                <a:alpha val="71000"/>
              </a:srgbClr>
            </a:outerShdw>
          </a:effectLst>
        </p:spPr>
      </p:pic>
      <p:pic>
        <p:nvPicPr>
          <p:cNvPr id="137" name="Google Shape;13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879075" y="3761752"/>
            <a:ext cx="6297027" cy="4221591"/>
          </a:xfrm>
          <a:prstGeom prst="rect">
            <a:avLst/>
          </a:prstGeom>
          <a:noFill/>
          <a:ln>
            <a:noFill/>
          </a:ln>
          <a:effectLst>
            <a:outerShdw blurRad="400050" dist="85725" dir="5400000" algn="bl" rotWithShape="0">
              <a:srgbClr val="000000">
                <a:alpha val="71000"/>
              </a:srgbClr>
            </a:outerShdw>
          </a:effectLst>
        </p:spPr>
      </p:pic>
      <p:pic>
        <p:nvPicPr>
          <p:cNvPr id="138" name="Google Shape;138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07863" y="8460148"/>
            <a:ext cx="6297042" cy="4197000"/>
          </a:xfrm>
          <a:prstGeom prst="rect">
            <a:avLst/>
          </a:prstGeom>
          <a:noFill/>
          <a:ln>
            <a:noFill/>
          </a:ln>
          <a:effectLst>
            <a:outerShdw blurRad="400050" dist="85725" dir="5400000" algn="bl" rotWithShape="0">
              <a:srgbClr val="000000">
                <a:alpha val="71000"/>
              </a:srgbClr>
            </a:outerShdw>
          </a:effectLst>
        </p:spPr>
      </p:pic>
      <p:pic>
        <p:nvPicPr>
          <p:cNvPr id="139" name="Google Shape;139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43475" y="8460150"/>
            <a:ext cx="6297027" cy="4181616"/>
          </a:xfrm>
          <a:prstGeom prst="rect">
            <a:avLst/>
          </a:prstGeom>
          <a:noFill/>
          <a:ln>
            <a:noFill/>
          </a:ln>
          <a:effectLst>
            <a:outerShdw blurRad="400050" dist="85725" dir="5400000" algn="bl" rotWithShape="0">
              <a:srgbClr val="000000">
                <a:alpha val="71000"/>
              </a:srgbClr>
            </a:outerShdw>
          </a:effectLst>
        </p:spPr>
      </p:pic>
      <p:pic>
        <p:nvPicPr>
          <p:cNvPr id="140" name="Google Shape;140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879075" y="8460151"/>
            <a:ext cx="6297027" cy="4197013"/>
          </a:xfrm>
          <a:prstGeom prst="rect">
            <a:avLst/>
          </a:prstGeom>
          <a:noFill/>
          <a:ln>
            <a:noFill/>
          </a:ln>
          <a:effectLst>
            <a:outerShdw blurRad="400050" dist="85725" dir="5400000" algn="bl" rotWithShape="0">
              <a:srgbClr val="000000">
                <a:alpha val="71000"/>
              </a:srgbClr>
            </a:outerShdw>
          </a:effectLst>
        </p:spPr>
      </p:pic>
      <p:pic>
        <p:nvPicPr>
          <p:cNvPr id="141" name="Google Shape;141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1726625" y="3465275"/>
            <a:ext cx="1354275" cy="12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21184375" y="11624950"/>
            <a:ext cx="1354275" cy="12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0428367">
            <a:off x="21184375" y="3465275"/>
            <a:ext cx="1354275" cy="12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57309">
            <a:off x="1718550" y="11624950"/>
            <a:ext cx="1354275" cy="122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8"/>
          <p:cNvPicPr preferRelativeResize="0"/>
          <p:nvPr/>
        </p:nvPicPr>
        <p:blipFill rotWithShape="1">
          <a:blip r:embed="rId3">
            <a:alphaModFix/>
          </a:blip>
          <a:srcRect l="3791" t="7885" r="7618"/>
          <a:stretch/>
        </p:blipFill>
        <p:spPr>
          <a:xfrm>
            <a:off x="0" y="0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>
            <a:spLocks noGrp="1"/>
          </p:cNvSpPr>
          <p:nvPr>
            <p:ph type="title" idx="4294967295"/>
          </p:nvPr>
        </p:nvSpPr>
        <p:spPr>
          <a:xfrm>
            <a:off x="1196737" y="784268"/>
            <a:ext cx="21437601" cy="1690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D6D"/>
              </a:buClr>
              <a:buSzPts val="5000"/>
              <a:buFont typeface="Libre Baskerville"/>
              <a:buNone/>
            </a:pPr>
            <a:r>
              <a:rPr lang="en-US" sz="5000" b="1" i="0" u="none" strike="noStrike" cap="none">
                <a:solidFill>
                  <a:srgbClr val="276D6D"/>
                </a:solidFill>
              </a:rPr>
              <a:t>To także rośliny - krzewy, drzewa, kwiaty i zioła.</a:t>
            </a:r>
            <a:endParaRPr b="1"/>
          </a:p>
        </p:txBody>
      </p:sp>
      <p:pic>
        <p:nvPicPr>
          <p:cNvPr id="151" name="Google Shape;15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82495" y="2985654"/>
            <a:ext cx="6714307" cy="4481645"/>
          </a:xfrm>
          <a:prstGeom prst="rect">
            <a:avLst/>
          </a:prstGeom>
          <a:noFill/>
          <a:ln>
            <a:noFill/>
          </a:ln>
          <a:effectLst>
            <a:outerShdw blurRad="242888" dist="142875" dir="5400000" algn="bl" rotWithShape="0">
              <a:srgbClr val="000000">
                <a:alpha val="56000"/>
              </a:srgbClr>
            </a:outerShdw>
          </a:effectLst>
        </p:spPr>
      </p:pic>
      <p:pic>
        <p:nvPicPr>
          <p:cNvPr id="152" name="Google Shape;15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725" y="2985650"/>
            <a:ext cx="6714307" cy="4475112"/>
          </a:xfrm>
          <a:prstGeom prst="rect">
            <a:avLst/>
          </a:prstGeom>
          <a:noFill/>
          <a:ln>
            <a:noFill/>
          </a:ln>
          <a:effectLst>
            <a:outerShdw blurRad="242888" dist="142875" dir="5400000" algn="bl" rotWithShape="0">
              <a:srgbClr val="000000">
                <a:alpha val="56000"/>
              </a:srgbClr>
            </a:outerShdw>
          </a:effectLst>
        </p:spPr>
      </p:pic>
      <p:pic>
        <p:nvPicPr>
          <p:cNvPr id="153" name="Google Shape;15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9725" y="7760252"/>
            <a:ext cx="6714301" cy="4386600"/>
          </a:xfrm>
          <a:prstGeom prst="rect">
            <a:avLst/>
          </a:prstGeom>
          <a:noFill/>
          <a:ln>
            <a:noFill/>
          </a:ln>
          <a:effectLst>
            <a:outerShdw blurRad="242888" dist="142875" dir="5400000" algn="bl" rotWithShape="0">
              <a:srgbClr val="000000">
                <a:alpha val="56000"/>
              </a:srgbClr>
            </a:outerShdw>
          </a:effectLst>
        </p:spPr>
      </p:pic>
      <p:pic>
        <p:nvPicPr>
          <p:cNvPr id="154" name="Google Shape;154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82500" y="7712350"/>
            <a:ext cx="6714302" cy="4476202"/>
          </a:xfrm>
          <a:prstGeom prst="rect">
            <a:avLst/>
          </a:prstGeom>
          <a:noFill/>
          <a:ln>
            <a:noFill/>
          </a:ln>
          <a:effectLst>
            <a:outerShdw blurRad="242888" dist="142875" dir="5400000" algn="bl" rotWithShape="0">
              <a:srgbClr val="000000">
                <a:alpha val="56000"/>
              </a:srgbClr>
            </a:outerShdw>
          </a:effectLst>
        </p:spPr>
      </p:pic>
      <p:pic>
        <p:nvPicPr>
          <p:cNvPr id="155" name="Google Shape;15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4428587" y="2742638"/>
            <a:ext cx="1756425" cy="15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1">
            <a:off x="17598312" y="10837838"/>
            <a:ext cx="1756426" cy="158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9"/>
          <p:cNvPicPr preferRelativeResize="0"/>
          <p:nvPr/>
        </p:nvPicPr>
        <p:blipFill rotWithShape="1">
          <a:blip r:embed="rId3">
            <a:alphaModFix/>
          </a:blip>
          <a:srcRect r="3818"/>
          <a:stretch/>
        </p:blipFill>
        <p:spPr>
          <a:xfrm>
            <a:off x="0" y="0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/>
          <p:nvPr/>
        </p:nvSpPr>
        <p:spPr>
          <a:xfrm>
            <a:off x="2171325" y="914275"/>
            <a:ext cx="19315800" cy="24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100"/>
              <a:buFont typeface="Arial"/>
              <a:buNone/>
            </a:pPr>
            <a:r>
              <a:rPr lang="en-US" sz="3600" b="1" i="0" u="none" strike="noStrike" cap="none"/>
              <a:t>Ziemia to wyjątkowa planeta. </a:t>
            </a:r>
            <a:r>
              <a:rPr lang="en-US" sz="3600" b="1"/>
              <a:t>Ma</a:t>
            </a:r>
            <a:r>
              <a:rPr lang="en-US" sz="3600" b="1" i="0" u="none" strike="noStrike" cap="none"/>
              <a:t> niepowtarzalny </a:t>
            </a:r>
            <a:r>
              <a:rPr lang="en-US" sz="3600" b="1"/>
              <a:t>klimat dla</a:t>
            </a:r>
            <a:r>
              <a:rPr lang="en-US" sz="3600" b="1" i="0" u="none" strike="noStrike" cap="none"/>
              <a:t> rozwoju życia. </a:t>
            </a:r>
            <a:r>
              <a:rPr lang="en-US" sz="3600" b="1"/>
              <a:t>Ża</a:t>
            </a:r>
            <a:r>
              <a:rPr lang="en-US" sz="3600" b="1" i="0" u="none" strike="noStrike" cap="none"/>
              <a:t>dna </a:t>
            </a:r>
            <a:r>
              <a:rPr lang="en-US" sz="3600" b="1"/>
              <a:t>inna</a:t>
            </a:r>
            <a:r>
              <a:rPr lang="en-US" sz="3600" b="1" i="0" u="none" strike="noStrike" cap="none"/>
              <a:t> planet</a:t>
            </a:r>
            <a:r>
              <a:rPr lang="en-US" sz="3600" b="1"/>
              <a:t>a</a:t>
            </a:r>
            <a:r>
              <a:rPr lang="en-US" sz="3600" b="1" i="0" u="none" strike="noStrike" cap="none"/>
              <a:t> naszego</a:t>
            </a:r>
            <a:r>
              <a:rPr lang="en-US" sz="3600" b="1"/>
              <a:t> układu słonecznego </a:t>
            </a:r>
            <a:r>
              <a:rPr lang="en-US" sz="3600" b="1">
                <a:solidFill>
                  <a:schemeClr val="dk1"/>
                </a:solidFill>
              </a:rPr>
              <a:t>nie może pochwalić się taką wszechstronnością form życia i tak przyjemnym klimatem, jak Ziemia</a:t>
            </a:r>
            <a:r>
              <a:rPr lang="en-US" sz="3600" b="1" i="0" u="none" strike="noStrike" cap="none"/>
              <a:t>. </a:t>
            </a:r>
            <a:endParaRPr sz="3600" b="1" i="0" u="none" strike="noStrike" cap="none"/>
          </a:p>
        </p:txBody>
      </p:sp>
      <p:sp>
        <p:nvSpPr>
          <p:cNvPr id="163" name="Google Shape;163;p9"/>
          <p:cNvSpPr txBox="1">
            <a:spLocks noGrp="1"/>
          </p:cNvSpPr>
          <p:nvPr>
            <p:ph type="title" idx="4294967295"/>
          </p:nvPr>
        </p:nvSpPr>
        <p:spPr>
          <a:xfrm>
            <a:off x="12106250" y="4199375"/>
            <a:ext cx="9381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1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</a:rPr>
              <a:t> </a:t>
            </a:r>
            <a:endParaRPr sz="3600" b="1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0"/>
          <p:cNvPicPr preferRelativeResize="0"/>
          <p:nvPr/>
        </p:nvPicPr>
        <p:blipFill rotWithShape="1">
          <a:blip r:embed="rId3">
            <a:alphaModFix/>
          </a:blip>
          <a:srcRect l="2731" r="1086"/>
          <a:stretch/>
        </p:blipFill>
        <p:spPr>
          <a:xfrm>
            <a:off x="0" y="0"/>
            <a:ext cx="2438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12510800" y="5219850"/>
            <a:ext cx="100143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Arial"/>
              <a:buNone/>
            </a:pP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Ziemia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 jest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trzecią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planetą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 od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Słońca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,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jedyną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planetą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,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na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której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istnieje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życie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i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 </a:t>
            </a:r>
            <a:r>
              <a:rPr lang="en-US" sz="3600" b="1" i="0" u="none" strike="noStrike" cap="none" dirty="0" err="1">
                <a:solidFill>
                  <a:srgbClr val="202124"/>
                </a:solidFill>
              </a:rPr>
              <a:t>cywilizacja</a:t>
            </a:r>
            <a:r>
              <a:rPr lang="en-US" sz="3600" b="1" i="0" u="none" strike="noStrike" cap="none" dirty="0">
                <a:solidFill>
                  <a:srgbClr val="202124"/>
                </a:solidFill>
              </a:rPr>
              <a:t>. </a:t>
            </a:r>
            <a:r>
              <a:rPr lang="en-US" sz="3600" b="1" dirty="0">
                <a:solidFill>
                  <a:srgbClr val="202124"/>
                </a:solidFill>
              </a:rPr>
              <a:t>Ale </a:t>
            </a:r>
            <a:r>
              <a:rPr lang="en-US" sz="3600" b="1" dirty="0" err="1">
                <a:solidFill>
                  <a:srgbClr val="202124"/>
                </a:solidFill>
              </a:rPr>
              <a:t>czy</a:t>
            </a:r>
            <a:r>
              <a:rPr lang="en-US" sz="3600" b="1" dirty="0">
                <a:solidFill>
                  <a:srgbClr val="202124"/>
                </a:solidFill>
              </a:rPr>
              <a:t> my, </a:t>
            </a:r>
            <a:r>
              <a:rPr lang="en-US" sz="3600" b="1" dirty="0" err="1">
                <a:solidFill>
                  <a:srgbClr val="202124"/>
                </a:solidFill>
              </a:rPr>
              <a:t>jako</a:t>
            </a:r>
            <a:r>
              <a:rPr lang="en-US" sz="3600" b="1" dirty="0">
                <a:solidFill>
                  <a:srgbClr val="202124"/>
                </a:solidFill>
              </a:rPr>
              <a:t> </a:t>
            </a:r>
            <a:r>
              <a:rPr lang="en-US" sz="3600" b="1" dirty="0" err="1">
                <a:solidFill>
                  <a:srgbClr val="202124"/>
                </a:solidFill>
              </a:rPr>
              <a:t>ludzie</a:t>
            </a:r>
            <a:r>
              <a:rPr lang="en-US" sz="3600" b="1" dirty="0">
                <a:solidFill>
                  <a:srgbClr val="202124"/>
                </a:solidFill>
              </a:rPr>
              <a:t>, </a:t>
            </a:r>
            <a:r>
              <a:rPr lang="en-US" sz="3600" b="1" dirty="0" err="1">
                <a:solidFill>
                  <a:srgbClr val="202124"/>
                </a:solidFill>
              </a:rPr>
              <a:t>właściwie</a:t>
            </a:r>
            <a:r>
              <a:rPr lang="en-US" sz="3600" b="1" dirty="0">
                <a:solidFill>
                  <a:srgbClr val="202124"/>
                </a:solidFill>
              </a:rPr>
              <a:t> </a:t>
            </a:r>
            <a:r>
              <a:rPr lang="en-US" sz="3600" b="1" dirty="0" err="1">
                <a:solidFill>
                  <a:srgbClr val="202124"/>
                </a:solidFill>
              </a:rPr>
              <a:t>dbamy</a:t>
            </a:r>
            <a:r>
              <a:rPr lang="pl-PL" sz="3600" b="1" dirty="0">
                <a:solidFill>
                  <a:srgbClr val="202124"/>
                </a:solidFill>
              </a:rPr>
              <a:t>      </a:t>
            </a:r>
            <a:r>
              <a:rPr lang="en-US" sz="3600" b="1" dirty="0">
                <a:solidFill>
                  <a:srgbClr val="202124"/>
                </a:solidFill>
              </a:rPr>
              <a:t> o </a:t>
            </a:r>
            <a:r>
              <a:rPr lang="en-US" sz="3600" b="1" dirty="0" err="1">
                <a:solidFill>
                  <a:srgbClr val="202124"/>
                </a:solidFill>
              </a:rPr>
              <a:t>Ziemię</a:t>
            </a:r>
            <a:r>
              <a:rPr lang="en-US" sz="3600" b="1" dirty="0">
                <a:solidFill>
                  <a:srgbClr val="202124"/>
                </a:solidFill>
              </a:rPr>
              <a:t>, </a:t>
            </a:r>
            <a:r>
              <a:rPr lang="en-US" sz="3600" b="1" dirty="0" err="1">
                <a:solidFill>
                  <a:srgbClr val="202124"/>
                </a:solidFill>
              </a:rPr>
              <a:t>która</a:t>
            </a:r>
            <a:r>
              <a:rPr lang="en-US" sz="3600" b="1" dirty="0">
                <a:solidFill>
                  <a:srgbClr val="202124"/>
                </a:solidFill>
              </a:rPr>
              <a:t> jest </a:t>
            </a:r>
            <a:r>
              <a:rPr lang="en-US" sz="3600" b="1" dirty="0" err="1">
                <a:solidFill>
                  <a:srgbClr val="202124"/>
                </a:solidFill>
              </a:rPr>
              <a:t>naszym</a:t>
            </a:r>
            <a:r>
              <a:rPr lang="en-US" sz="3600" b="1" dirty="0">
                <a:solidFill>
                  <a:srgbClr val="202124"/>
                </a:solidFill>
              </a:rPr>
              <a:t> </a:t>
            </a:r>
            <a:r>
              <a:rPr lang="en-US" sz="3600" b="1" dirty="0" err="1">
                <a:solidFill>
                  <a:srgbClr val="202124"/>
                </a:solidFill>
              </a:rPr>
              <a:t>domem</a:t>
            </a:r>
            <a:r>
              <a:rPr lang="en-US" sz="3600" b="1" dirty="0">
                <a:solidFill>
                  <a:srgbClr val="202124"/>
                </a:solidFill>
              </a:rPr>
              <a:t>?</a:t>
            </a:r>
            <a:endParaRPr sz="3600" b="1" i="0" u="none" strike="noStrike" cap="none" dirty="0">
              <a:solidFill>
                <a:srgbClr val="20212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Arial"/>
              <a:buNone/>
            </a:pPr>
            <a:endParaRPr sz="3600" b="1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468</Words>
  <Application>Microsoft Office PowerPoint</Application>
  <PresentationFormat>Niestandardowy</PresentationFormat>
  <Paragraphs>57</Paragraphs>
  <Slides>33</Slides>
  <Notes>33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Helvetica Neue</vt:lpstr>
      <vt:lpstr>Libre Baskerville</vt:lpstr>
      <vt:lpstr>Simple Light</vt:lpstr>
      <vt:lpstr>DZIEŃ ZIEMI</vt:lpstr>
      <vt:lpstr>Ziemia to nasz dom, w którym mieszkamy. To piękne lasy, dżungle i góry.</vt:lpstr>
      <vt:lpstr>TO TAKŻE OCEANY, PUSTYNIE I SAWANNY.</vt:lpstr>
      <vt:lpstr>CUDOWNE RZEKI,  JEZIORA I ŁĄKI.</vt:lpstr>
      <vt:lpstr>A także zwierzęta, które tam mieszkają: lwy, delfiny, szczupaki, lamy, żyrafy,</vt:lpstr>
      <vt:lpstr>Barwne motyle, pająki, skorpiony, węże, kameleony.</vt:lpstr>
      <vt:lpstr>To także rośliny - krzewy, drzewa, kwiaty i zioła.</vt:lpstr>
      <vt:lpstr> </vt:lpstr>
      <vt:lpstr>Ziemia jest trzecią planetą od Słońca, jedyną planetą, na której istnieje życie i cywilizacja. Ale czy my, jako ludzie, właściwie dbamy       o Ziemię, która jest naszym domem? </vt:lpstr>
      <vt:lpstr>CZŁOWIEK ZAŚMIECA ZIEMIĘ I NIE SEGREGUJE ODPADÓW</vt:lpstr>
      <vt:lpstr>PŁYWA TANKOWCAMI PO MORZACH I OCEANACH,                                CZĘSTO ZATRUWAJĄC WODĘ</vt:lpstr>
      <vt:lpstr>ZATRUWA POWIETRZE DYMAMI I SPALINAMI</vt:lpstr>
      <vt:lpstr>WYCINA LASY</vt:lpstr>
      <vt:lpstr>NISZCZY ROŚLINY</vt:lpstr>
      <vt:lpstr>JAK MOŻEMY POMÓC NASZEJ PLANECIE?</vt:lpstr>
      <vt:lpstr>SEGREGUJĄC ODPADY</vt:lpstr>
      <vt:lpstr>OSZCZĘDZAJĄC WODĘ</vt:lpstr>
      <vt:lpstr>NIE WYRZUCAJĄC ŚMIECI BYLE GDZIE</vt:lpstr>
      <vt:lpstr>NIE ZANIECZYSZCZAJĄC JEZIOR, RZEK, MÓRZ I OCEANÓW</vt:lpstr>
      <vt:lpstr>SADZĄC MŁODE DRZEWKA, KTÓRE WYROSNĄ NA DUŻY, GĘSTY LAS</vt:lpstr>
      <vt:lpstr>Prezentacja programu PowerPoint</vt:lpstr>
      <vt:lpstr>Aby Ziemia jak najdłużej była naszym domem i aby każdy człowiek pamiętał, że jej istnieje jest w naszych rękach Organizacja Narodów Zjednoczonych (ONZ) ustanowiła Międzynarodowy Dzień Ziemi, który obchodzony jest 22 kwietnia.</vt:lpstr>
      <vt:lpstr>Pomysł na ten szczególny dzień pojawił się w Stanach Zjednoczonych.         Potem trafił do Europy. Ten dzień zaczęto obchodzić od 2010 r.  To czas, w którym powinniśmy pamiętać o problemach naszej planety, ale także   o tym, by jej pomóc, chronić ją                 i pozwolić, by była naszym domem jak najdłużej.</vt:lpstr>
      <vt:lpstr>Co roku Międzynarodowy Dzień Ziemi obchodzony jest w ponad 140 krajach świata.</vt:lpstr>
      <vt:lpstr>Jeszcze nie jest za późno, by uratować naszą planetę. Zaopiekujmy się nią, szanujmy, nie zaśmiecajmy i nie zatruwajmy jej. Pomóżmy Ziemi i otoczmy ją opieką.</vt:lpstr>
      <vt:lpstr>Czy jesteście przyjaciółmi Ziemi? Na pewno z naszej prezentacji dowiedzieliście się bardzo dużo o tym, jak ją chronić. Teraz czas na to, abyście rozwiązali kilka zadań  i sprawdzili, czy wiecie wszystko  o Międzynarodowym Dniu Ziemi.</vt:lpstr>
      <vt:lpstr>DLACZEGO PLANETA ZIEMIA JEST NASZYM DOMEM?</vt:lpstr>
      <vt:lpstr>W JAKI SPOSÓB CZŁOWIEK MOŻE ZAGRAŻAĆ ZIEMI?</vt:lpstr>
      <vt:lpstr>KIEDY OBCHODZIMY MIĘDZYNARODOWY DZIEŃ ZIEMI?</vt:lpstr>
      <vt:lpstr>JAKIE ORGANIZMY ŻYJĄ NA PLANECIE ZIEMI?</vt:lpstr>
      <vt:lpstr>DLACZEGO OBCHODZIMY MIĘDZYNARODOWY DZIEŃ ZIEMI?</vt:lpstr>
      <vt:lpstr>JAK MOŻEMY CHRONIĆ I SZANOWAĆ NASZĄ PLANETĘ?</vt:lpstr>
      <vt:lpstr>GRATULACJE!  Właśnie rozwiązaliście wszystkie nasze zadania. O naszej planecie wiecie już bardzo dużo,                    dzięki czemu jesteście  MŁODYMI STRAŻNIKAMI ZIEMI!  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ZIEMI</dc:title>
  <dc:creator>Iryna Kovalchuk</dc:creator>
  <cp:lastModifiedBy>g50</cp:lastModifiedBy>
  <cp:revision>4</cp:revision>
  <dcterms:modified xsi:type="dcterms:W3CDTF">2021-04-21T04:20:04Z</dcterms:modified>
</cp:coreProperties>
</file>