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1" r:id="rId4"/>
    <p:sldId id="295" r:id="rId5"/>
    <p:sldId id="296" r:id="rId6"/>
    <p:sldId id="298" r:id="rId7"/>
    <p:sldId id="297" r:id="rId8"/>
    <p:sldId id="263" r:id="rId9"/>
    <p:sldId id="300" r:id="rId10"/>
    <p:sldId id="299" r:id="rId11"/>
    <p:sldId id="276" r:id="rId12"/>
    <p:sldId id="30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>
      <p:cViewPr>
        <p:scale>
          <a:sx n="64" d="100"/>
          <a:sy n="64" d="100"/>
        </p:scale>
        <p:origin x="-138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A433-8045-4AEC-8E51-45E54C63EA6D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FFBC-7692-4C9D-9FF6-05BE77241E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1350643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2" name="Prostokąt 1"/>
          <p:cNvSpPr/>
          <p:nvPr/>
        </p:nvSpPr>
        <p:spPr>
          <a:xfrm>
            <a:off x="539552" y="220486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DZIEŃ UNII EUROPEJSKIEJ</a:t>
            </a:r>
            <a:endParaRPr lang="pl-PL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welina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6" y="130282"/>
            <a:ext cx="2018878" cy="1343471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Prostokąt 3"/>
          <p:cNvSpPr/>
          <p:nvPr/>
        </p:nvSpPr>
        <p:spPr>
          <a:xfrm>
            <a:off x="6541545" y="1473754"/>
            <a:ext cx="2585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https://pl.wikipedia.org/wiki/Flaga_europejska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8021" y="1350643"/>
            <a:ext cx="23471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://pl.wikipedia.org/wiki/Flaga_Polski</a:t>
            </a:r>
          </a:p>
        </p:txBody>
      </p:sp>
      <p:pic>
        <p:nvPicPr>
          <p:cNvPr id="1027" name="Picture 3" descr="C:\Users\Ewelina\Desktop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1" y="57567"/>
            <a:ext cx="2016224" cy="126014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6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54" y="3330220"/>
            <a:ext cx="4079123" cy="292635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2487216" y="625783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Syriusz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to maskotka Unii Europejskiej, którego nazwa pochodzi od najjaśniejszej gwiazdy na niebie. Unijna maskotka zmienia swój strój i atrybuty w zależności od kraju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jakiego pochodzi.</a:t>
            </a:r>
          </a:p>
        </p:txBody>
      </p:sp>
      <p:pic>
        <p:nvPicPr>
          <p:cNvPr id="4" name="Picture 2" descr="C:\Users\Ewelin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44863" cy="3344863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2771800" y="6193904"/>
            <a:ext cx="4086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http://www.uniaeuropejska.info.pl/maskotka-unii-europejskiej</a:t>
            </a:r>
          </a:p>
        </p:txBody>
      </p:sp>
    </p:spTree>
    <p:extLst>
      <p:ext uri="{BB962C8B-B14F-4D97-AF65-F5344CB8AC3E}">
        <p14:creationId xmlns:p14="http://schemas.microsoft.com/office/powerpoint/2010/main" val="3535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8" descr="http://www.uniaeuropejska.info.pl/images/graf/portug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55" y="357985"/>
            <a:ext cx="2218973" cy="285455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Obraz 7" descr="http://www.uniaeuropejska.info.pl/images/graf/franc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55" y="3515473"/>
            <a:ext cx="2236754" cy="287743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Obraz 6" descr="http://www.uniaeuropejska.info.pl/images/graf/niem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5" y="3515473"/>
            <a:ext cx="2376264" cy="305690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Prostokąt 2"/>
          <p:cNvSpPr/>
          <p:nvPr/>
        </p:nvSpPr>
        <p:spPr>
          <a:xfrm>
            <a:off x="453812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http://www.uniaeuropejska.info.pl/maskotka-unii-europejskiej</a:t>
            </a:r>
          </a:p>
        </p:txBody>
      </p:sp>
      <p:pic>
        <p:nvPicPr>
          <p:cNvPr id="2050" name="Obraz 9" descr="http://www.uniaeuropejska.info.pl/images/graf/holan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56813"/>
            <a:ext cx="2376264" cy="305690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336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2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Dziękujemy.</a:t>
            </a:r>
            <a:endParaRPr lang="pl-PL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441077" cy="390341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Prostokąt 5"/>
          <p:cNvSpPr/>
          <p:nvPr/>
        </p:nvSpPr>
        <p:spPr>
          <a:xfrm>
            <a:off x="2555775" y="6165304"/>
            <a:ext cx="4400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1954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Unia </a:t>
            </a:r>
            <a:r>
              <a:rPr lang="pl-PL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Europejska to porozumienie między państwami Europy, które </a:t>
            </a: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pracują </a:t>
            </a:r>
            <a:b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razem na </a:t>
            </a:r>
            <a:r>
              <a:rPr lang="pl-PL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rzecz pokoju </a:t>
            </a: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dobrobytu. Liczy 27 państw członkowskich. </a:t>
            </a:r>
            <a:br>
              <a:rPr lang="pl-PL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Ewelina\Desktop\european-map_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7995"/>
            <a:ext cx="5184576" cy="3851248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179512" y="6366031"/>
            <a:ext cx="3438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https://europa.eu/european-union/about-eu/easy-to-read_pl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69734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02855"/>
            <a:ext cx="2039562" cy="146317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2" descr="C:\Users\Ewelin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52" y="2153488"/>
            <a:ext cx="3168352" cy="2110172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rostokąt 9"/>
          <p:cNvSpPr/>
          <p:nvPr/>
        </p:nvSpPr>
        <p:spPr>
          <a:xfrm>
            <a:off x="5741139" y="4280048"/>
            <a:ext cx="334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http://nettg.pl/news/129225/wklad-polski-w-zasoby-wlasne-unii-europejskiej</a:t>
            </a:r>
            <a:endParaRPr lang="pl-PL" sz="1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80112" y="6429777"/>
            <a:ext cx="3406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18982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54868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548680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Zjednoczona w różnorodności”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to motto Unii Europejskiej, którego po raz pierwszy użyto w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2000r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Oznacza ono, że aby zapewnić pokój i dobrobyt oraz chronić bogactwo kultur, </a:t>
            </a:r>
            <a:r>
              <a:rPr lang="pl-PL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tradycji i </a:t>
            </a:r>
            <a:r>
              <a:rPr lang="pl-PL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języków w Europie Europejczycy powinni działać wspólnie.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31807" y="6427043"/>
            <a:ext cx="5436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https://pl.dreamstime.com/zdj%C4%99cia-royalty-free-dzieci-i-kula-ziemska-image24746028</a:t>
            </a:r>
          </a:p>
        </p:txBody>
      </p:sp>
      <p:pic>
        <p:nvPicPr>
          <p:cNvPr id="6" name="Picture 2" descr="C:\Users\Ewelina\Desktop\grupa-dzieci-i-kula-ziemska-35297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" y="2641560"/>
            <a:ext cx="7978170" cy="3739767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231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nam daje Unia Europejska?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5"/>
            <a:ext cx="7715200" cy="410445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pomaga chronić środowisko;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pieniądze na szkolenia;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pomaga biednym regionom;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ułatwia podróżowanie;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pieniądze na zakładanie firm;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umożliwia naukę i pracę w innym kraju;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umożliwia tańsze loty i tańsze połączenia komórkowe;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dba o zwierzęta;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 prawa ludzi;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daje nam POKÓJ!</a:t>
            </a: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8" y="4811845"/>
            <a:ext cx="2209005" cy="1584734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4763164" y="6404344"/>
            <a:ext cx="435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70946" y="2708920"/>
            <a:ext cx="367240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www.sklepzfotografia.pl/panel-lazienkowy/chlopczyk-i-dziewczynka-83581/10116</a:t>
            </a:r>
          </a:p>
        </p:txBody>
      </p:sp>
      <p:pic>
        <p:nvPicPr>
          <p:cNvPr id="1026" name="Picture 2" descr="C:\Users\Ewelina\Desktop\samolot-shutterstock_11738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05" y="931540"/>
            <a:ext cx="266607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4633" y="648898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http://wloskicafe.blogspot.com/2011/09/dziesiec-lat-po-wprowadzeniu-euro-we.html</a:t>
            </a:r>
          </a:p>
        </p:txBody>
      </p:sp>
      <p:pic>
        <p:nvPicPr>
          <p:cNvPr id="1027" name="Picture 3" descr="C:\Users\Ewelina\Desktop\pobran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6418"/>
            <a:ext cx="819442" cy="90792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Prostokąt 7"/>
          <p:cNvSpPr/>
          <p:nvPr/>
        </p:nvSpPr>
        <p:spPr>
          <a:xfrm>
            <a:off x="4716904" y="4689530"/>
            <a:ext cx="2842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http://patsy-books.blogspot.com/2010/08/ksiegarnie-gdzie-mozna-kupic-ksiazki.html</a:t>
            </a:r>
          </a:p>
        </p:txBody>
      </p:sp>
      <p:pic>
        <p:nvPicPr>
          <p:cNvPr id="1028" name="Picture 4" descr="C:\Users\Ewelina\Desktop\ksiazk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31" y="4576653"/>
            <a:ext cx="1428775" cy="128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2424858" y="5865750"/>
            <a:ext cx="2944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https://www.canstockphoto.pl/krajobraz-barwny-abstrakcyjny-46906180.html</a:t>
            </a:r>
          </a:p>
        </p:txBody>
      </p:sp>
      <p:pic>
        <p:nvPicPr>
          <p:cNvPr id="1029" name="Picture 5" descr="C:\Users\Ewelina\Desktop\krajobraz-barwny-abstrakcyjny-wektory-eps_csp469061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6" y="3757129"/>
            <a:ext cx="1069532" cy="11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Siedzibą władz Unii Europejskiej jest Bruksela.</a:t>
            </a:r>
          </a:p>
        </p:txBody>
      </p:sp>
      <p:pic>
        <p:nvPicPr>
          <p:cNvPr id="4" name="Obraz 1" descr="http://3.s.dziennik.pl/pliki/8024000/8024882-parlament-europejski-900-5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" y="1339644"/>
            <a:ext cx="4388736" cy="27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3528" y="39490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http://polskaszkolacypr.com/2017/05/15/znaczenie-edukacji-wczesnoszkolnej-w-jezyku-polskim</a:t>
            </a:r>
          </a:p>
        </p:txBody>
      </p:sp>
      <p:pic>
        <p:nvPicPr>
          <p:cNvPr id="6" name="Picture 2" descr="C:\Users\Ewelina\Desktop\bruksela-kolednicy-odwiedzili-parlament-europejski-przekazali-parlamentarzystom-ap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0" y="980728"/>
            <a:ext cx="2772309" cy="1774277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4574643" y="2755005"/>
            <a:ext cx="456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https://deon.pl/kosciol/bruksela-kolednicy-odwiedzili-parlament-europejski-przekazali-parlamentarzystom-apel,464681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Ewelina\Desktop\5c014dfa949bb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1" y="3356992"/>
            <a:ext cx="3915145" cy="29363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Prostokąt 8"/>
          <p:cNvSpPr/>
          <p:nvPr/>
        </p:nvSpPr>
        <p:spPr>
          <a:xfrm>
            <a:off x="4454696" y="6413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https://gs24.pl/bruksela-stolica-europy-zobacz-symbole-tego-miasta-zdjecia/ga/13706421/zd/32498429</a:t>
            </a:r>
          </a:p>
        </p:txBody>
      </p:sp>
      <p:pic>
        <p:nvPicPr>
          <p:cNvPr id="10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6" y="4328098"/>
            <a:ext cx="3041194" cy="218174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Prostokąt 10"/>
          <p:cNvSpPr/>
          <p:nvPr/>
        </p:nvSpPr>
        <p:spPr>
          <a:xfrm>
            <a:off x="252918" y="653268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573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Polska jest członkiem Unii Europejskiej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 1 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maja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2004r.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75656" y="508023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https://m.gospodarkamorska.pl/Administracja,Prawo/15-lat-temu-polska-przystapila-do-unii-europejskiej-.html</a:t>
            </a:r>
          </a:p>
        </p:txBody>
      </p:sp>
      <p:pic>
        <p:nvPicPr>
          <p:cNvPr id="1027" name="Picture 3" descr="C:\Users\Ewelina\Desktop\Jakie-korzysci-przynioslo-wejscie-Polski-do-Unii-Europejskiej-192457-9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5" y="1484784"/>
            <a:ext cx="6457692" cy="4305127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55" y="4561243"/>
            <a:ext cx="2736304" cy="196301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Prostokąt 5"/>
          <p:cNvSpPr/>
          <p:nvPr/>
        </p:nvSpPr>
        <p:spPr>
          <a:xfrm>
            <a:off x="4356185" y="652425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23955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Symbole Unii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Europejskiej:</a:t>
            </a:r>
            <a:endParaRPr lang="pl-PL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Flaga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Hymn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Maskotka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Syriusz</a:t>
            </a:r>
            <a:endParaRPr lang="pl-P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1" descr="Panel łazienkowy Chłopczyk i dziewczynka (835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35" y="2204864"/>
            <a:ext cx="602244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355976" y="652534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https://www.sklepzfotografia.pl/panel-lazienkowy/chlopczyk-i-dziewczynka-83581/10116</a:t>
            </a:r>
          </a:p>
        </p:txBody>
      </p:sp>
    </p:spTree>
    <p:extLst>
      <p:ext uri="{BB962C8B-B14F-4D97-AF65-F5344CB8AC3E}">
        <p14:creationId xmlns:p14="http://schemas.microsoft.com/office/powerpoint/2010/main" val="4563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79966" y="64533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https://cezas.com.pl/flaga-unii-europejskiej-125-x-200-cm-wyp307-p-2504.html</a:t>
            </a:r>
          </a:p>
        </p:txBody>
      </p:sp>
      <p:pic>
        <p:nvPicPr>
          <p:cNvPr id="4098" name="Picture 2" descr="C:\Users\Ewelina\Desktop\unia-europejska-flaga-unii_22486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292588" cy="3519571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Prostokąt 2"/>
          <p:cNvSpPr/>
          <p:nvPr/>
        </p:nvSpPr>
        <p:spPr>
          <a:xfrm>
            <a:off x="179512" y="404664"/>
            <a:ext cx="871296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Flaga</a:t>
            </a:r>
            <a:r>
              <a:rPr lang="pl-PL" sz="2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symbolem nie tylko Unii Europejskiej, ale również jedności i tożsamości Europy. Na fladze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widnieje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okrąg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złożony z dwunastu </a:t>
            </a:r>
            <a:r>
              <a:rPr lang="pl-PL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złotych gwiazd </a:t>
            </a:r>
            <a:r>
              <a:rPr lang="pl-PL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błękitnym tle. Gwiazdy symbolizują jedność, solidarność i harmonię między narodami Europy.</a:t>
            </a:r>
          </a:p>
          <a:p>
            <a:pPr algn="ctr"/>
            <a:endParaRPr lang="pl-PL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Hymn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to fragment IX Symfonii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skomponowanej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Ludvika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Beethovena w 1823 r. do tekstu poematu Fryderyka Schillera „Oda do radości” z 1785 r. Celem hymnu europejskiego nie jest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zastępowanie </a:t>
            </a:r>
            <a:r>
              <a:rPr lang="pl-PL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hymnów narodowych poszczególnych państw członkowskich Unii Europejskiej, lecz uczenie wspólnych wartości. Hymn jest odtwarzany podczas oficjalnych uroczystości z udziałem przedstawicieli Unii Europejskiej i przy okazji różnego rodzaju wydarzeń o charakterze europejskim.</a:t>
            </a:r>
            <a:endParaRPr lang="pl-PL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da do radośc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5905941"/>
            <a:ext cx="832385" cy="832385"/>
          </a:xfrm>
          <a:prstGeom prst="rect">
            <a:avLst/>
          </a:prstGeom>
        </p:spPr>
      </p:pic>
      <p:pic>
        <p:nvPicPr>
          <p:cNvPr id="4" name="Picture 3" descr="C:\Users\Ewelina\Desktop\5c125666_jpg-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0" y="3343640"/>
            <a:ext cx="2160240" cy="216024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Prostokąt 4"/>
          <p:cNvSpPr/>
          <p:nvPr/>
        </p:nvSpPr>
        <p:spPr>
          <a:xfrm>
            <a:off x="5057800" y="5905941"/>
            <a:ext cx="40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https://spiewnik.wywrota.pl/ludwig-van-beethoven/oda-do-radosci/chwyty-tekst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6" name="Picture 2" descr="C:\Users\Ewelina\Desktop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0" y="3343640"/>
            <a:ext cx="3025539" cy="2269154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>
            <a:off x="467544" y="6206717"/>
            <a:ext cx="30963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https://www.youtube.com/watch?v=nSYATynY1i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20780" y="561279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Ludvik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Beethoven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89614" y="565220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Oda do radości”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86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348</Words>
  <Application>Microsoft Office PowerPoint</Application>
  <PresentationFormat>Pokaz na ekranie (4:3)</PresentationFormat>
  <Paragraphs>55</Paragraphs>
  <Slides>12</Slides>
  <Notes>0</Notes>
  <HiddenSlides>1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   Unia Europejska to porozumienie między państwami Europy, które pracują  razem na rzecz pokoju  i dobrobytu. Liczy 27 państw członkowskich.   </vt:lpstr>
      <vt:lpstr>Prezentacja programu PowerPoint</vt:lpstr>
      <vt:lpstr>Co nam daje Unia Europejska? </vt:lpstr>
      <vt:lpstr>Siedzibą władz Unii Europejskiej jest Bruksela.</vt:lpstr>
      <vt:lpstr>Polska jest członkiem Unii Europejskiej  od 1 maja 2004r.</vt:lpstr>
      <vt:lpstr>Symbole Unii Europejskiej:</vt:lpstr>
      <vt:lpstr>Prezentacja programu PowerPoint</vt:lpstr>
      <vt:lpstr>Prezentacja programu PowerPoint</vt:lpstr>
      <vt:lpstr>Syriusz – to maskotka Unii Europejskiej, którego nazwa pochodzi od najjaśniejszej gwiazdy na niebie. Unijna maskotka zmienia swój strój i atrybuty w zależności od kraju  z jakiego pochodzi.</vt:lpstr>
      <vt:lpstr>Prezentacja programu PowerPoint</vt:lpstr>
      <vt:lpstr>Dziękujemy.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aniamarcin</dc:creator>
  <cp:lastModifiedBy>Ewelina</cp:lastModifiedBy>
  <cp:revision>90</cp:revision>
  <dcterms:created xsi:type="dcterms:W3CDTF">2014-11-17T18:37:01Z</dcterms:created>
  <dcterms:modified xsi:type="dcterms:W3CDTF">2020-05-07T07:43:14Z</dcterms:modified>
</cp:coreProperties>
</file>